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26"/>
  </p:notesMasterIdLst>
  <p:handoutMasterIdLst>
    <p:handoutMasterId r:id="rId27"/>
  </p:handoutMasterIdLst>
  <p:sldIdLst>
    <p:sldId id="361" r:id="rId2"/>
    <p:sldId id="325" r:id="rId3"/>
    <p:sldId id="362" r:id="rId4"/>
    <p:sldId id="349" r:id="rId5"/>
    <p:sldId id="338" r:id="rId6"/>
    <p:sldId id="330" r:id="rId7"/>
    <p:sldId id="351" r:id="rId8"/>
    <p:sldId id="326" r:id="rId9"/>
    <p:sldId id="352" r:id="rId10"/>
    <p:sldId id="363" r:id="rId11"/>
    <p:sldId id="328" r:id="rId12"/>
    <p:sldId id="355" r:id="rId13"/>
    <p:sldId id="366" r:id="rId14"/>
    <p:sldId id="368" r:id="rId15"/>
    <p:sldId id="370" r:id="rId16"/>
    <p:sldId id="365" r:id="rId17"/>
    <p:sldId id="357" r:id="rId18"/>
    <p:sldId id="360" r:id="rId19"/>
    <p:sldId id="356" r:id="rId20"/>
    <p:sldId id="367" r:id="rId21"/>
    <p:sldId id="372" r:id="rId22"/>
    <p:sldId id="371" r:id="rId23"/>
    <p:sldId id="369" r:id="rId24"/>
    <p:sldId id="340" r:id="rId25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990033"/>
    <a:srgbClr val="BFBFBF"/>
    <a:srgbClr val="595959"/>
    <a:srgbClr val="763232"/>
    <a:srgbClr val="AB3333"/>
    <a:srgbClr val="EF8251"/>
    <a:srgbClr val="9900C9"/>
    <a:srgbClr val="D49FFF"/>
    <a:srgbClr val="C8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9117" autoAdjust="0"/>
  </p:normalViewPr>
  <p:slideViewPr>
    <p:cSldViewPr snapToGrid="0">
      <p:cViewPr varScale="1">
        <p:scale>
          <a:sx n="115" d="100"/>
          <a:sy n="115" d="100"/>
        </p:scale>
        <p:origin x="169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86" y="-8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B95-473E-9585-EBC5B39EC4F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95-473E-9585-EBC5B39EC4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B95-473E-9585-EBC5B39EC4F5}"/>
              </c:ext>
            </c:extLst>
          </c:dPt>
          <c:cat>
            <c:strRef>
              <c:f>Sheet1!$A$2:$A$4</c:f>
              <c:strCache>
                <c:ptCount val="3"/>
                <c:pt idx="0">
                  <c:v>text</c:v>
                </c:pt>
                <c:pt idx="1">
                  <c:v>text</c:v>
                </c:pt>
                <c:pt idx="2">
                  <c:v>text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</c:v>
                </c:pt>
                <c:pt idx="1">
                  <c:v>35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95-473E-9585-EBC5B39EC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"/>
        <c:holeSize val="4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8D4-4BC9-82B9-A89D0371437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D4-4BC9-82B9-A89D0371437F}"/>
              </c:ext>
            </c:extLst>
          </c:dPt>
          <c:dPt>
            <c:idx val="4"/>
            <c:invertIfNegative val="0"/>
            <c:bubble3D val="0"/>
            <c:spPr>
              <a:solidFill>
                <a:srgbClr val="D6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D4-4BC9-82B9-A89D0371437F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11698</c:v>
                </c:pt>
                <c:pt idx="1">
                  <c:v>11928</c:v>
                </c:pt>
                <c:pt idx="2">
                  <c:v>12500</c:v>
                </c:pt>
                <c:pt idx="3">
                  <c:v>11712</c:v>
                </c:pt>
                <c:pt idx="4">
                  <c:v>8953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D4-4BC9-82B9-A89D037143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02584320"/>
        <c:axId val="10258624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11698</c:v>
                </c:pt>
                <c:pt idx="1">
                  <c:v>11928</c:v>
                </c:pt>
                <c:pt idx="2">
                  <c:v>12500</c:v>
                </c:pt>
                <c:pt idx="3">
                  <c:v>11712</c:v>
                </c:pt>
                <c:pt idx="4">
                  <c:v>8953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8D4-4BC9-82B9-A89D037143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584320"/>
        <c:axId val="102586240"/>
      </c:lineChart>
      <c:catAx>
        <c:axId val="10258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2586240"/>
        <c:crosses val="autoZero"/>
        <c:auto val="1"/>
        <c:lblAlgn val="ctr"/>
        <c:lblOffset val="100"/>
        <c:noMultiLvlLbl val="0"/>
      </c:catAx>
      <c:valAx>
        <c:axId val="102586240"/>
        <c:scaling>
          <c:orientation val="minMax"/>
          <c:max val="13000"/>
          <c:min val="5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258432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B6A-474F-9FC3-835EAD38361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6A-474F-9FC3-835EAD38361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B6A-474F-9FC3-835EAD38361A}"/>
              </c:ext>
            </c:extLst>
          </c:dPt>
          <c:dPt>
            <c:idx val="4"/>
            <c:invertIfNegative val="0"/>
            <c:bubble3D val="0"/>
            <c:spPr>
              <a:solidFill>
                <a:srgbClr val="D6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6A-474F-9FC3-835EAD38361A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159</c:v>
                </c:pt>
                <c:pt idx="1">
                  <c:v>145</c:v>
                </c:pt>
                <c:pt idx="2">
                  <c:v>145</c:v>
                </c:pt>
                <c:pt idx="3">
                  <c:v>108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6A-474F-9FC3-835EAD383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02714368"/>
        <c:axId val="10272064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rgbClr val="3B191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B1919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159</c:v>
                </c:pt>
                <c:pt idx="1">
                  <c:v>145</c:v>
                </c:pt>
                <c:pt idx="2">
                  <c:v>145</c:v>
                </c:pt>
                <c:pt idx="3">
                  <c:v>108</c:v>
                </c:pt>
                <c:pt idx="4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B6A-474F-9FC3-835EAD383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714368"/>
        <c:axId val="102720640"/>
      </c:lineChart>
      <c:catAx>
        <c:axId val="10271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2720640"/>
        <c:crosses val="autoZero"/>
        <c:auto val="1"/>
        <c:lblAlgn val="ctr"/>
        <c:lblOffset val="100"/>
        <c:noMultiLvlLbl val="0"/>
      </c:catAx>
      <c:valAx>
        <c:axId val="102720640"/>
        <c:scaling>
          <c:orientation val="minMax"/>
          <c:max val="22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271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626-4A57-821A-5F6B5379B2E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26-4A57-821A-5F6B5379B2E9}"/>
              </c:ext>
            </c:extLst>
          </c:dPt>
          <c:dPt>
            <c:idx val="4"/>
            <c:invertIfNegative val="0"/>
            <c:bubble3D val="0"/>
            <c:spPr>
              <a:solidFill>
                <a:srgbClr val="EF82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626-4A57-821A-5F6B5379B2E9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3150</c:v>
                </c:pt>
                <c:pt idx="1">
                  <c:v>3467</c:v>
                </c:pt>
                <c:pt idx="2">
                  <c:v>4772</c:v>
                </c:pt>
                <c:pt idx="3">
                  <c:v>3556</c:v>
                </c:pt>
                <c:pt idx="4">
                  <c:v>2360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26-4A57-821A-5F6B5379B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34078848"/>
        <c:axId val="1340807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3150</c:v>
                </c:pt>
                <c:pt idx="1">
                  <c:v>3467</c:v>
                </c:pt>
                <c:pt idx="2">
                  <c:v>4772</c:v>
                </c:pt>
                <c:pt idx="3">
                  <c:v>3556</c:v>
                </c:pt>
                <c:pt idx="4">
                  <c:v>2360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626-4A57-821A-5F6B5379B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078848"/>
        <c:axId val="134080768"/>
      </c:lineChart>
      <c:catAx>
        <c:axId val="134078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080768"/>
        <c:crosses val="autoZero"/>
        <c:auto val="1"/>
        <c:lblAlgn val="ctr"/>
        <c:lblOffset val="100"/>
        <c:noMultiLvlLbl val="0"/>
      </c:catAx>
      <c:valAx>
        <c:axId val="134080768"/>
        <c:scaling>
          <c:orientation val="minMax"/>
          <c:max val="5000"/>
          <c:min val="2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078848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2D3-4F9E-97BD-4DBE72AE72F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D3-4F9E-97BD-4DBE72AE72F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2D3-4F9E-97BD-4DBE72AE72F9}"/>
              </c:ext>
            </c:extLst>
          </c:dPt>
          <c:dPt>
            <c:idx val="4"/>
            <c:invertIfNegative val="0"/>
            <c:bubble3D val="0"/>
            <c:spPr>
              <a:solidFill>
                <a:srgbClr val="EF82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2D3-4F9E-97BD-4DBE72AE72F9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24</c:v>
                </c:pt>
                <c:pt idx="2">
                  <c:v>28</c:v>
                </c:pt>
                <c:pt idx="3">
                  <c:v>19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D3-4F9E-97BD-4DBE72AE7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34151552"/>
        <c:axId val="13415782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>
              <a:solidFill>
                <a:schemeClr val="tx1"/>
              </a:solidFill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</c:v>
                </c:pt>
                <c:pt idx="1">
                  <c:v>24</c:v>
                </c:pt>
                <c:pt idx="2">
                  <c:v>28</c:v>
                </c:pt>
                <c:pt idx="3">
                  <c:v>19</c:v>
                </c:pt>
                <c:pt idx="4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2D3-4F9E-97BD-4DBE72AE7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151552"/>
        <c:axId val="134157824"/>
      </c:lineChart>
      <c:catAx>
        <c:axId val="13415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157824"/>
        <c:crosses val="autoZero"/>
        <c:auto val="1"/>
        <c:lblAlgn val="ctr"/>
        <c:lblOffset val="100"/>
        <c:noMultiLvlLbl val="0"/>
      </c:catAx>
      <c:valAx>
        <c:axId val="134157824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41515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54E-4874-8609-799C5AE4B09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4E-4874-8609-799C5AE4B094}"/>
              </c:ext>
            </c:extLst>
          </c:dPt>
          <c:dPt>
            <c:idx val="4"/>
            <c:invertIfNegative val="0"/>
            <c:bubble3D val="0"/>
            <c:spPr>
              <a:solidFill>
                <a:srgbClr val="AB33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54E-4874-8609-799C5AE4B094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1093</c:v>
                </c:pt>
                <c:pt idx="1">
                  <c:v>1730</c:v>
                </c:pt>
                <c:pt idx="2">
                  <c:v>1261</c:v>
                </c:pt>
                <c:pt idx="3">
                  <c:v>991</c:v>
                </c:pt>
                <c:pt idx="4">
                  <c:v>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4E-4874-8609-799C5AE4B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36305664"/>
        <c:axId val="13637747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1093</c:v>
                </c:pt>
                <c:pt idx="1">
                  <c:v>1730</c:v>
                </c:pt>
                <c:pt idx="2">
                  <c:v>1261</c:v>
                </c:pt>
                <c:pt idx="3">
                  <c:v>991</c:v>
                </c:pt>
                <c:pt idx="4">
                  <c:v>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54E-4874-8609-799C5AE4B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05664"/>
        <c:axId val="136377472"/>
      </c:lineChart>
      <c:catAx>
        <c:axId val="13630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6377472"/>
        <c:crosses val="autoZero"/>
        <c:auto val="1"/>
        <c:lblAlgn val="ctr"/>
        <c:lblOffset val="100"/>
        <c:noMultiLvlLbl val="0"/>
      </c:catAx>
      <c:valAx>
        <c:axId val="13637747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630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C04-4DFA-B104-4892B2756F7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04-4DFA-B104-4892B2756F7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C04-4DFA-B104-4892B2756F7C}"/>
              </c:ext>
            </c:extLst>
          </c:dPt>
          <c:dPt>
            <c:idx val="4"/>
            <c:invertIfNegative val="0"/>
            <c:bubble3D val="0"/>
            <c:spPr>
              <a:solidFill>
                <a:srgbClr val="AB33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04-4DFA-B104-4892B2756F7C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81</c:v>
                </c:pt>
                <c:pt idx="1">
                  <c:v>86</c:v>
                </c:pt>
                <c:pt idx="2">
                  <c:v>88</c:v>
                </c:pt>
                <c:pt idx="3">
                  <c:v>56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04-4DFA-B104-4892B2756F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36662016"/>
        <c:axId val="13666419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rgbClr val="3B191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81</c:v>
                </c:pt>
                <c:pt idx="1">
                  <c:v>86</c:v>
                </c:pt>
                <c:pt idx="2">
                  <c:v>88</c:v>
                </c:pt>
                <c:pt idx="3">
                  <c:v>56</c:v>
                </c:pt>
                <c:pt idx="4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C04-4DFA-B104-4892B2756F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662016"/>
        <c:axId val="136664192"/>
      </c:lineChart>
      <c:catAx>
        <c:axId val="13666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6664192"/>
        <c:crosses val="autoZero"/>
        <c:auto val="1"/>
        <c:lblAlgn val="ctr"/>
        <c:lblOffset val="100"/>
        <c:noMultiLvlLbl val="0"/>
      </c:catAx>
      <c:valAx>
        <c:axId val="13666419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666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274-4DAE-837D-3993B26E647E}"/>
              </c:ext>
            </c:extLst>
          </c:dPt>
          <c:dPt>
            <c:idx val="2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74-4DAE-837D-3993B26E647E}"/>
              </c:ext>
            </c:extLst>
          </c:dPt>
          <c:dPt>
            <c:idx val="3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274-4DAE-837D-3993B26E647E}"/>
              </c:ext>
            </c:extLst>
          </c:dPt>
          <c:dPt>
            <c:idx val="4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74-4DAE-837D-3993B26E647E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7079</c:v>
                </c:pt>
                <c:pt idx="1">
                  <c:v>5509</c:v>
                </c:pt>
                <c:pt idx="2">
                  <c:v>3995</c:v>
                </c:pt>
                <c:pt idx="3">
                  <c:v>2778</c:v>
                </c:pt>
                <c:pt idx="4">
                  <c:v>1861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74-4DAE-837D-3993B26E6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37242880"/>
        <c:axId val="13724915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7010</c:v>
                </c:pt>
                <c:pt idx="1">
                  <c:v>5500</c:v>
                </c:pt>
                <c:pt idx="2">
                  <c:v>3990</c:v>
                </c:pt>
                <c:pt idx="3">
                  <c:v>2778</c:v>
                </c:pt>
                <c:pt idx="4">
                  <c:v>1861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274-4DAE-837D-3993B26E6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242880"/>
        <c:axId val="137249152"/>
      </c:lineChart>
      <c:catAx>
        <c:axId val="13724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7249152"/>
        <c:crosses val="autoZero"/>
        <c:auto val="1"/>
        <c:lblAlgn val="ctr"/>
        <c:lblOffset val="100"/>
        <c:noMultiLvlLbl val="0"/>
      </c:catAx>
      <c:valAx>
        <c:axId val="137249152"/>
        <c:scaling>
          <c:orientation val="minMax"/>
          <c:max val="7500"/>
          <c:min val="1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7242880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27B-45A3-AB3B-92954B880AB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7B-45A3-AB3B-92954B880AB0}"/>
              </c:ext>
            </c:extLst>
          </c:dPt>
          <c:dPt>
            <c:idx val="3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27B-45A3-AB3B-92954B880AB0}"/>
              </c:ext>
            </c:extLst>
          </c:dPt>
          <c:dPt>
            <c:idx val="4"/>
            <c:invertIfNegative val="0"/>
            <c:bubble3D val="0"/>
            <c:spPr>
              <a:solidFill>
                <a:srgbClr val="9900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7B-45A3-AB3B-92954B880AB0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87</c:v>
                </c:pt>
                <c:pt idx="1">
                  <c:v>68</c:v>
                </c:pt>
                <c:pt idx="2">
                  <c:v>75</c:v>
                </c:pt>
                <c:pt idx="3">
                  <c:v>44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7B-45A3-AB3B-92954B880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37283072"/>
        <c:axId val="13728499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87</c:v>
                </c:pt>
                <c:pt idx="1">
                  <c:v>68</c:v>
                </c:pt>
                <c:pt idx="2">
                  <c:v>75</c:v>
                </c:pt>
                <c:pt idx="3">
                  <c:v>44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27B-45A3-AB3B-92954B880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283072"/>
        <c:axId val="137284992"/>
      </c:lineChart>
      <c:catAx>
        <c:axId val="13728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7284992"/>
        <c:crosses val="autoZero"/>
        <c:auto val="1"/>
        <c:lblAlgn val="ctr"/>
        <c:lblOffset val="100"/>
        <c:noMultiLvlLbl val="0"/>
      </c:catAx>
      <c:valAx>
        <c:axId val="137284992"/>
        <c:scaling>
          <c:orientation val="minMax"/>
          <c:max val="14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728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>
              <a:lumMod val="65000"/>
            </a:schemeClr>
          </a:solidFill>
        </a:defRPr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37270-1F19-4A8D-AEDD-D5275DA65A4D}" type="datetimeFigureOut">
              <a:rPr lang="ko-KR" altLang="en-US" smtClean="0"/>
              <a:pPr/>
              <a:t>2021-06-01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2C9F6-2C53-414A-81F5-2C532E2B849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45234-1924-4C3B-AB5E-8748031CBD43}" type="datetimeFigureOut">
              <a:rPr lang="ko-KR" altLang="en-US" smtClean="0"/>
              <a:pPr/>
              <a:t>2021-06-01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C1CC3-9048-40D0-8870-169278D9C59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585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C1CC3-9048-40D0-8870-169278D9C599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4660900"/>
          </a:xfrm>
          <a:prstGeom prst="rect">
            <a:avLst/>
          </a:prstGeom>
          <a:solidFill>
            <a:srgbClr val="C1C1C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grpSp>
        <p:nvGrpSpPr>
          <p:cNvPr id="6" name="그룹 5"/>
          <p:cNvGrpSpPr/>
          <p:nvPr userDrawn="1"/>
        </p:nvGrpSpPr>
        <p:grpSpPr>
          <a:xfrm>
            <a:off x="0" y="1"/>
            <a:ext cx="9145191" cy="396875"/>
            <a:chOff x="0" y="0"/>
            <a:chExt cx="12193588" cy="396875"/>
          </a:xfrm>
        </p:grpSpPr>
        <p:sp>
          <p:nvSpPr>
            <p:cNvPr id="17" name="Rectangle 7"/>
            <p:cNvSpPr>
              <a:spLocks noChangeArrowheads="1"/>
            </p:cNvSpPr>
            <p:nvPr userDrawn="1"/>
          </p:nvSpPr>
          <p:spPr bwMode="auto">
            <a:xfrm>
              <a:off x="2032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9"/>
            <p:cNvSpPr>
              <a:spLocks noChangeArrowheads="1"/>
            </p:cNvSpPr>
            <p:nvPr userDrawn="1"/>
          </p:nvSpPr>
          <p:spPr bwMode="auto">
            <a:xfrm>
              <a:off x="609600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10"/>
            <p:cNvSpPr>
              <a:spLocks noChangeArrowheads="1"/>
            </p:cNvSpPr>
            <p:nvPr userDrawn="1"/>
          </p:nvSpPr>
          <p:spPr bwMode="auto">
            <a:xfrm>
              <a:off x="4064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 userDrawn="1"/>
          </p:nvSpPr>
          <p:spPr bwMode="auto">
            <a:xfrm>
              <a:off x="12192000" y="0"/>
              <a:ext cx="1588" cy="396875"/>
            </a:xfrm>
            <a:prstGeom prst="rect">
              <a:avLst/>
            </a:prstGeom>
            <a:solidFill>
              <a:srgbClr val="11BB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12"/>
            <p:cNvSpPr>
              <a:spLocks noChangeArrowheads="1"/>
            </p:cNvSpPr>
            <p:nvPr userDrawn="1"/>
          </p:nvSpPr>
          <p:spPr bwMode="auto">
            <a:xfrm>
              <a:off x="10160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13"/>
            <p:cNvSpPr>
              <a:spLocks noChangeArrowheads="1"/>
            </p:cNvSpPr>
            <p:nvPr userDrawn="1"/>
          </p:nvSpPr>
          <p:spPr bwMode="auto">
            <a:xfrm>
              <a:off x="8128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Freeform 14"/>
          <p:cNvSpPr>
            <a:spLocks/>
          </p:cNvSpPr>
          <p:nvPr userDrawn="1"/>
        </p:nvSpPr>
        <p:spPr bwMode="auto">
          <a:xfrm>
            <a:off x="5817394" y="396875"/>
            <a:ext cx="3326606" cy="4260850"/>
          </a:xfrm>
          <a:custGeom>
            <a:avLst/>
            <a:gdLst>
              <a:gd name="T0" fmla="*/ 2794 w 2794"/>
              <a:gd name="T1" fmla="*/ 0 h 2684"/>
              <a:gd name="T2" fmla="*/ 1840 w 2794"/>
              <a:gd name="T3" fmla="*/ 0 h 2684"/>
              <a:gd name="T4" fmla="*/ 0 w 2794"/>
              <a:gd name="T5" fmla="*/ 2684 h 2684"/>
              <a:gd name="T6" fmla="*/ 2794 w 2794"/>
              <a:gd name="T7" fmla="*/ 2684 h 2684"/>
              <a:gd name="T8" fmla="*/ 2794 w 2794"/>
              <a:gd name="T9" fmla="*/ 0 h 2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4" h="2684">
                <a:moveTo>
                  <a:pt x="2794" y="0"/>
                </a:moveTo>
                <a:lnTo>
                  <a:pt x="1840" y="0"/>
                </a:lnTo>
                <a:lnTo>
                  <a:pt x="0" y="2684"/>
                </a:lnTo>
                <a:lnTo>
                  <a:pt x="2794" y="2684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2" name="텍스트 개체 틀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0106" y="5027980"/>
            <a:ext cx="1002128" cy="258532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>
                <a:solidFill>
                  <a:srgbClr val="9B9B9B"/>
                </a:solidFill>
              </a:defRPr>
            </a:lvl1pPr>
          </a:lstStyle>
          <a:p>
            <a:pPr lvl="0"/>
            <a:r>
              <a:rPr lang="en-US" altLang="ko-KR" dirty="0" smtClean="0"/>
              <a:t>Logo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850106" y="2522663"/>
            <a:ext cx="4038600" cy="646331"/>
          </a:xfrm>
        </p:spPr>
        <p:txBody>
          <a:bodyPr wrap="square" anchor="b">
            <a:spAutoFit/>
          </a:bodyPr>
          <a:lstStyle>
            <a:lvl1pPr algn="l"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50106" y="3199224"/>
            <a:ext cx="403860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lang="ko-KR" alt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0106" y="3620911"/>
            <a:ext cx="3495372" cy="23083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 altLang="ko-KR" dirty="0" smtClean="0"/>
              <a:t>The Text here</a:t>
            </a:r>
            <a:endParaRPr lang="ko-KR" altLang="en-US" dirty="0" smtClean="0"/>
          </a:p>
        </p:txBody>
      </p:sp>
      <p:grpSp>
        <p:nvGrpSpPr>
          <p:cNvPr id="43" name="그룹 42"/>
          <p:cNvGrpSpPr/>
          <p:nvPr userDrawn="1"/>
        </p:nvGrpSpPr>
        <p:grpSpPr>
          <a:xfrm>
            <a:off x="4916415" y="1720734"/>
            <a:ext cx="3845148" cy="2659044"/>
            <a:chOff x="6921500" y="1190625"/>
            <a:chExt cx="4724400" cy="3267075"/>
          </a:xfrm>
        </p:grpSpPr>
        <p:sp>
          <p:nvSpPr>
            <p:cNvPr id="44" name="Freeform 16"/>
            <p:cNvSpPr>
              <a:spLocks noEditPoints="1"/>
            </p:cNvSpPr>
            <p:nvPr userDrawn="1"/>
          </p:nvSpPr>
          <p:spPr bwMode="auto">
            <a:xfrm>
              <a:off x="6921500" y="1190625"/>
              <a:ext cx="4724400" cy="2974975"/>
            </a:xfrm>
            <a:custGeom>
              <a:avLst/>
              <a:gdLst>
                <a:gd name="T0" fmla="*/ 1680 w 2976"/>
                <a:gd name="T1" fmla="*/ 1486 h 1874"/>
                <a:gd name="T2" fmla="*/ 1606 w 2976"/>
                <a:gd name="T3" fmla="*/ 1462 h 1874"/>
                <a:gd name="T4" fmla="*/ 1528 w 2976"/>
                <a:gd name="T5" fmla="*/ 1466 h 1874"/>
                <a:gd name="T6" fmla="*/ 1440 w 2976"/>
                <a:gd name="T7" fmla="*/ 1514 h 1874"/>
                <a:gd name="T8" fmla="*/ 1004 w 2976"/>
                <a:gd name="T9" fmla="*/ 1380 h 1874"/>
                <a:gd name="T10" fmla="*/ 1002 w 2976"/>
                <a:gd name="T11" fmla="*/ 1308 h 1874"/>
                <a:gd name="T12" fmla="*/ 970 w 2976"/>
                <a:gd name="T13" fmla="*/ 1234 h 1874"/>
                <a:gd name="T14" fmla="*/ 914 w 2976"/>
                <a:gd name="T15" fmla="*/ 1178 h 1874"/>
                <a:gd name="T16" fmla="*/ 840 w 2976"/>
                <a:gd name="T17" fmla="*/ 1148 h 1874"/>
                <a:gd name="T18" fmla="*/ 778 w 2976"/>
                <a:gd name="T19" fmla="*/ 1144 h 1874"/>
                <a:gd name="T20" fmla="*/ 700 w 2976"/>
                <a:gd name="T21" fmla="*/ 1168 h 1874"/>
                <a:gd name="T22" fmla="*/ 640 w 2976"/>
                <a:gd name="T23" fmla="*/ 1218 h 1874"/>
                <a:gd name="T24" fmla="*/ 602 w 2976"/>
                <a:gd name="T25" fmla="*/ 1288 h 1874"/>
                <a:gd name="T26" fmla="*/ 592 w 2976"/>
                <a:gd name="T27" fmla="*/ 1350 h 1874"/>
                <a:gd name="T28" fmla="*/ 0 w 2976"/>
                <a:gd name="T29" fmla="*/ 1814 h 1874"/>
                <a:gd name="T30" fmla="*/ 668 w 2976"/>
                <a:gd name="T31" fmla="*/ 1510 h 1874"/>
                <a:gd name="T32" fmla="*/ 752 w 2976"/>
                <a:gd name="T33" fmla="*/ 1552 h 1874"/>
                <a:gd name="T34" fmla="*/ 826 w 2976"/>
                <a:gd name="T35" fmla="*/ 1556 h 1874"/>
                <a:gd name="T36" fmla="*/ 920 w 2976"/>
                <a:gd name="T37" fmla="*/ 1518 h 1874"/>
                <a:gd name="T38" fmla="*/ 1374 w 2976"/>
                <a:gd name="T39" fmla="*/ 1636 h 1874"/>
                <a:gd name="T40" fmla="*/ 1372 w 2976"/>
                <a:gd name="T41" fmla="*/ 1688 h 1874"/>
                <a:gd name="T42" fmla="*/ 1396 w 2976"/>
                <a:gd name="T43" fmla="*/ 1766 h 1874"/>
                <a:gd name="T44" fmla="*/ 1446 w 2976"/>
                <a:gd name="T45" fmla="*/ 1826 h 1874"/>
                <a:gd name="T46" fmla="*/ 1516 w 2976"/>
                <a:gd name="T47" fmla="*/ 1864 h 1874"/>
                <a:gd name="T48" fmla="*/ 1578 w 2976"/>
                <a:gd name="T49" fmla="*/ 1874 h 1874"/>
                <a:gd name="T50" fmla="*/ 1658 w 2976"/>
                <a:gd name="T51" fmla="*/ 1858 h 1874"/>
                <a:gd name="T52" fmla="*/ 1724 w 2976"/>
                <a:gd name="T53" fmla="*/ 1814 h 1874"/>
                <a:gd name="T54" fmla="*/ 1770 w 2976"/>
                <a:gd name="T55" fmla="*/ 1748 h 1874"/>
                <a:gd name="T56" fmla="*/ 1786 w 2976"/>
                <a:gd name="T57" fmla="*/ 1666 h 1874"/>
                <a:gd name="T58" fmla="*/ 1780 w 2976"/>
                <a:gd name="T59" fmla="*/ 1618 h 1874"/>
                <a:gd name="T60" fmla="*/ 1754 w 2976"/>
                <a:gd name="T61" fmla="*/ 1558 h 1874"/>
                <a:gd name="T62" fmla="*/ 2902 w 2976"/>
                <a:gd name="T63" fmla="*/ 406 h 1874"/>
                <a:gd name="T64" fmla="*/ 800 w 2976"/>
                <a:gd name="T65" fmla="*/ 1468 h 1874"/>
                <a:gd name="T66" fmla="*/ 734 w 2976"/>
                <a:gd name="T67" fmla="*/ 1448 h 1874"/>
                <a:gd name="T68" fmla="*/ 684 w 2976"/>
                <a:gd name="T69" fmla="*/ 1374 h 1874"/>
                <a:gd name="T70" fmla="*/ 682 w 2976"/>
                <a:gd name="T71" fmla="*/ 1338 h 1874"/>
                <a:gd name="T72" fmla="*/ 716 w 2976"/>
                <a:gd name="T73" fmla="*/ 1266 h 1874"/>
                <a:gd name="T74" fmla="*/ 788 w 2976"/>
                <a:gd name="T75" fmla="*/ 1232 h 1874"/>
                <a:gd name="T76" fmla="*/ 822 w 2976"/>
                <a:gd name="T77" fmla="*/ 1234 h 1874"/>
                <a:gd name="T78" fmla="*/ 898 w 2976"/>
                <a:gd name="T79" fmla="*/ 1284 h 1874"/>
                <a:gd name="T80" fmla="*/ 918 w 2976"/>
                <a:gd name="T81" fmla="*/ 1350 h 1874"/>
                <a:gd name="T82" fmla="*/ 908 w 2976"/>
                <a:gd name="T83" fmla="*/ 1396 h 1874"/>
                <a:gd name="T84" fmla="*/ 846 w 2976"/>
                <a:gd name="T85" fmla="*/ 1458 h 1874"/>
                <a:gd name="T86" fmla="*/ 800 w 2976"/>
                <a:gd name="T87" fmla="*/ 1468 h 1874"/>
                <a:gd name="T88" fmla="*/ 1554 w 2976"/>
                <a:gd name="T89" fmla="*/ 1782 h 1874"/>
                <a:gd name="T90" fmla="*/ 1480 w 2976"/>
                <a:gd name="T91" fmla="*/ 1732 h 1874"/>
                <a:gd name="T92" fmla="*/ 1460 w 2976"/>
                <a:gd name="T93" fmla="*/ 1666 h 1874"/>
                <a:gd name="T94" fmla="*/ 1470 w 2976"/>
                <a:gd name="T95" fmla="*/ 1620 h 1874"/>
                <a:gd name="T96" fmla="*/ 1532 w 2976"/>
                <a:gd name="T97" fmla="*/ 1558 h 1874"/>
                <a:gd name="T98" fmla="*/ 1578 w 2976"/>
                <a:gd name="T99" fmla="*/ 1548 h 1874"/>
                <a:gd name="T100" fmla="*/ 1644 w 2976"/>
                <a:gd name="T101" fmla="*/ 1568 h 1874"/>
                <a:gd name="T102" fmla="*/ 1694 w 2976"/>
                <a:gd name="T103" fmla="*/ 1644 h 1874"/>
                <a:gd name="T104" fmla="*/ 1696 w 2976"/>
                <a:gd name="T105" fmla="*/ 1678 h 1874"/>
                <a:gd name="T106" fmla="*/ 1662 w 2976"/>
                <a:gd name="T107" fmla="*/ 1750 h 1874"/>
                <a:gd name="T108" fmla="*/ 1590 w 2976"/>
                <a:gd name="T109" fmla="*/ 1784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76" h="1874">
                  <a:moveTo>
                    <a:pt x="2596" y="160"/>
                  </a:moveTo>
                  <a:lnTo>
                    <a:pt x="2712" y="254"/>
                  </a:lnTo>
                  <a:lnTo>
                    <a:pt x="2712" y="254"/>
                  </a:lnTo>
                  <a:lnTo>
                    <a:pt x="1680" y="1486"/>
                  </a:lnTo>
                  <a:lnTo>
                    <a:pt x="1680" y="1486"/>
                  </a:lnTo>
                  <a:lnTo>
                    <a:pt x="1656" y="1476"/>
                  </a:lnTo>
                  <a:lnTo>
                    <a:pt x="1632" y="1466"/>
                  </a:lnTo>
                  <a:lnTo>
                    <a:pt x="1606" y="1462"/>
                  </a:lnTo>
                  <a:lnTo>
                    <a:pt x="1578" y="1460"/>
                  </a:lnTo>
                  <a:lnTo>
                    <a:pt x="1578" y="1460"/>
                  </a:lnTo>
                  <a:lnTo>
                    <a:pt x="1552" y="1462"/>
                  </a:lnTo>
                  <a:lnTo>
                    <a:pt x="1528" y="1466"/>
                  </a:lnTo>
                  <a:lnTo>
                    <a:pt x="1504" y="1474"/>
                  </a:lnTo>
                  <a:lnTo>
                    <a:pt x="1480" y="1484"/>
                  </a:lnTo>
                  <a:lnTo>
                    <a:pt x="1458" y="1498"/>
                  </a:lnTo>
                  <a:lnTo>
                    <a:pt x="1440" y="1514"/>
                  </a:lnTo>
                  <a:lnTo>
                    <a:pt x="1422" y="1532"/>
                  </a:lnTo>
                  <a:lnTo>
                    <a:pt x="1406" y="1552"/>
                  </a:lnTo>
                  <a:lnTo>
                    <a:pt x="1004" y="1380"/>
                  </a:lnTo>
                  <a:lnTo>
                    <a:pt x="1004" y="1380"/>
                  </a:lnTo>
                  <a:lnTo>
                    <a:pt x="1006" y="1350"/>
                  </a:lnTo>
                  <a:lnTo>
                    <a:pt x="1006" y="1350"/>
                  </a:lnTo>
                  <a:lnTo>
                    <a:pt x="1004" y="1328"/>
                  </a:lnTo>
                  <a:lnTo>
                    <a:pt x="1002" y="1308"/>
                  </a:lnTo>
                  <a:lnTo>
                    <a:pt x="996" y="1288"/>
                  </a:lnTo>
                  <a:lnTo>
                    <a:pt x="990" y="1270"/>
                  </a:lnTo>
                  <a:lnTo>
                    <a:pt x="980" y="1252"/>
                  </a:lnTo>
                  <a:lnTo>
                    <a:pt x="970" y="1234"/>
                  </a:lnTo>
                  <a:lnTo>
                    <a:pt x="958" y="1218"/>
                  </a:lnTo>
                  <a:lnTo>
                    <a:pt x="946" y="1204"/>
                  </a:lnTo>
                  <a:lnTo>
                    <a:pt x="930" y="1190"/>
                  </a:lnTo>
                  <a:lnTo>
                    <a:pt x="914" y="1178"/>
                  </a:lnTo>
                  <a:lnTo>
                    <a:pt x="898" y="1168"/>
                  </a:lnTo>
                  <a:lnTo>
                    <a:pt x="880" y="1160"/>
                  </a:lnTo>
                  <a:lnTo>
                    <a:pt x="860" y="1152"/>
                  </a:lnTo>
                  <a:lnTo>
                    <a:pt x="840" y="1148"/>
                  </a:lnTo>
                  <a:lnTo>
                    <a:pt x="820" y="1144"/>
                  </a:lnTo>
                  <a:lnTo>
                    <a:pt x="800" y="1144"/>
                  </a:lnTo>
                  <a:lnTo>
                    <a:pt x="800" y="1144"/>
                  </a:lnTo>
                  <a:lnTo>
                    <a:pt x="778" y="1144"/>
                  </a:lnTo>
                  <a:lnTo>
                    <a:pt x="758" y="1148"/>
                  </a:lnTo>
                  <a:lnTo>
                    <a:pt x="738" y="1152"/>
                  </a:lnTo>
                  <a:lnTo>
                    <a:pt x="718" y="1160"/>
                  </a:lnTo>
                  <a:lnTo>
                    <a:pt x="700" y="1168"/>
                  </a:lnTo>
                  <a:lnTo>
                    <a:pt x="684" y="1178"/>
                  </a:lnTo>
                  <a:lnTo>
                    <a:pt x="668" y="1190"/>
                  </a:lnTo>
                  <a:lnTo>
                    <a:pt x="652" y="1204"/>
                  </a:lnTo>
                  <a:lnTo>
                    <a:pt x="640" y="1218"/>
                  </a:lnTo>
                  <a:lnTo>
                    <a:pt x="628" y="1234"/>
                  </a:lnTo>
                  <a:lnTo>
                    <a:pt x="618" y="1252"/>
                  </a:lnTo>
                  <a:lnTo>
                    <a:pt x="608" y="1270"/>
                  </a:lnTo>
                  <a:lnTo>
                    <a:pt x="602" y="1288"/>
                  </a:lnTo>
                  <a:lnTo>
                    <a:pt x="596" y="1308"/>
                  </a:lnTo>
                  <a:lnTo>
                    <a:pt x="594" y="1330"/>
                  </a:lnTo>
                  <a:lnTo>
                    <a:pt x="592" y="1350"/>
                  </a:lnTo>
                  <a:lnTo>
                    <a:pt x="592" y="1350"/>
                  </a:lnTo>
                  <a:lnTo>
                    <a:pt x="594" y="1374"/>
                  </a:lnTo>
                  <a:lnTo>
                    <a:pt x="598" y="1396"/>
                  </a:lnTo>
                  <a:lnTo>
                    <a:pt x="0" y="1712"/>
                  </a:lnTo>
                  <a:lnTo>
                    <a:pt x="0" y="1814"/>
                  </a:lnTo>
                  <a:lnTo>
                    <a:pt x="636" y="1476"/>
                  </a:lnTo>
                  <a:lnTo>
                    <a:pt x="636" y="1476"/>
                  </a:lnTo>
                  <a:lnTo>
                    <a:pt x="652" y="1494"/>
                  </a:lnTo>
                  <a:lnTo>
                    <a:pt x="668" y="1510"/>
                  </a:lnTo>
                  <a:lnTo>
                    <a:pt x="688" y="1524"/>
                  </a:lnTo>
                  <a:lnTo>
                    <a:pt x="708" y="1536"/>
                  </a:lnTo>
                  <a:lnTo>
                    <a:pt x="730" y="1544"/>
                  </a:lnTo>
                  <a:lnTo>
                    <a:pt x="752" y="1552"/>
                  </a:lnTo>
                  <a:lnTo>
                    <a:pt x="776" y="1556"/>
                  </a:lnTo>
                  <a:lnTo>
                    <a:pt x="800" y="1556"/>
                  </a:lnTo>
                  <a:lnTo>
                    <a:pt x="800" y="1556"/>
                  </a:lnTo>
                  <a:lnTo>
                    <a:pt x="826" y="1556"/>
                  </a:lnTo>
                  <a:lnTo>
                    <a:pt x="850" y="1550"/>
                  </a:lnTo>
                  <a:lnTo>
                    <a:pt x="874" y="1542"/>
                  </a:lnTo>
                  <a:lnTo>
                    <a:pt x="898" y="1532"/>
                  </a:lnTo>
                  <a:lnTo>
                    <a:pt x="920" y="1518"/>
                  </a:lnTo>
                  <a:lnTo>
                    <a:pt x="938" y="1502"/>
                  </a:lnTo>
                  <a:lnTo>
                    <a:pt x="956" y="1484"/>
                  </a:lnTo>
                  <a:lnTo>
                    <a:pt x="972" y="1464"/>
                  </a:lnTo>
                  <a:lnTo>
                    <a:pt x="1374" y="1636"/>
                  </a:lnTo>
                  <a:lnTo>
                    <a:pt x="1374" y="1636"/>
                  </a:lnTo>
                  <a:lnTo>
                    <a:pt x="1372" y="1666"/>
                  </a:lnTo>
                  <a:lnTo>
                    <a:pt x="1372" y="1666"/>
                  </a:lnTo>
                  <a:lnTo>
                    <a:pt x="1372" y="1688"/>
                  </a:lnTo>
                  <a:lnTo>
                    <a:pt x="1376" y="1708"/>
                  </a:lnTo>
                  <a:lnTo>
                    <a:pt x="1380" y="1728"/>
                  </a:lnTo>
                  <a:lnTo>
                    <a:pt x="1388" y="1748"/>
                  </a:lnTo>
                  <a:lnTo>
                    <a:pt x="1396" y="1766"/>
                  </a:lnTo>
                  <a:lnTo>
                    <a:pt x="1406" y="1782"/>
                  </a:lnTo>
                  <a:lnTo>
                    <a:pt x="1418" y="1798"/>
                  </a:lnTo>
                  <a:lnTo>
                    <a:pt x="1432" y="1814"/>
                  </a:lnTo>
                  <a:lnTo>
                    <a:pt x="1446" y="1826"/>
                  </a:lnTo>
                  <a:lnTo>
                    <a:pt x="1462" y="1838"/>
                  </a:lnTo>
                  <a:lnTo>
                    <a:pt x="1480" y="1848"/>
                  </a:lnTo>
                  <a:lnTo>
                    <a:pt x="1498" y="1858"/>
                  </a:lnTo>
                  <a:lnTo>
                    <a:pt x="1516" y="1864"/>
                  </a:lnTo>
                  <a:lnTo>
                    <a:pt x="1536" y="1870"/>
                  </a:lnTo>
                  <a:lnTo>
                    <a:pt x="1558" y="1872"/>
                  </a:lnTo>
                  <a:lnTo>
                    <a:pt x="1578" y="1874"/>
                  </a:lnTo>
                  <a:lnTo>
                    <a:pt x="1578" y="1874"/>
                  </a:lnTo>
                  <a:lnTo>
                    <a:pt x="1600" y="1872"/>
                  </a:lnTo>
                  <a:lnTo>
                    <a:pt x="1620" y="1870"/>
                  </a:lnTo>
                  <a:lnTo>
                    <a:pt x="1640" y="1864"/>
                  </a:lnTo>
                  <a:lnTo>
                    <a:pt x="1658" y="1858"/>
                  </a:lnTo>
                  <a:lnTo>
                    <a:pt x="1676" y="1848"/>
                  </a:lnTo>
                  <a:lnTo>
                    <a:pt x="1694" y="1838"/>
                  </a:lnTo>
                  <a:lnTo>
                    <a:pt x="1710" y="1826"/>
                  </a:lnTo>
                  <a:lnTo>
                    <a:pt x="1724" y="1814"/>
                  </a:lnTo>
                  <a:lnTo>
                    <a:pt x="1738" y="1798"/>
                  </a:lnTo>
                  <a:lnTo>
                    <a:pt x="1750" y="1782"/>
                  </a:lnTo>
                  <a:lnTo>
                    <a:pt x="1760" y="1766"/>
                  </a:lnTo>
                  <a:lnTo>
                    <a:pt x="1770" y="1748"/>
                  </a:lnTo>
                  <a:lnTo>
                    <a:pt x="1776" y="1728"/>
                  </a:lnTo>
                  <a:lnTo>
                    <a:pt x="1782" y="1708"/>
                  </a:lnTo>
                  <a:lnTo>
                    <a:pt x="1784" y="1688"/>
                  </a:lnTo>
                  <a:lnTo>
                    <a:pt x="1786" y="1666"/>
                  </a:lnTo>
                  <a:lnTo>
                    <a:pt x="1786" y="1666"/>
                  </a:lnTo>
                  <a:lnTo>
                    <a:pt x="1784" y="1650"/>
                  </a:lnTo>
                  <a:lnTo>
                    <a:pt x="1782" y="1634"/>
                  </a:lnTo>
                  <a:lnTo>
                    <a:pt x="1780" y="1618"/>
                  </a:lnTo>
                  <a:lnTo>
                    <a:pt x="1774" y="1602"/>
                  </a:lnTo>
                  <a:lnTo>
                    <a:pt x="1770" y="1588"/>
                  </a:lnTo>
                  <a:lnTo>
                    <a:pt x="1762" y="1572"/>
                  </a:lnTo>
                  <a:lnTo>
                    <a:pt x="1754" y="1558"/>
                  </a:lnTo>
                  <a:lnTo>
                    <a:pt x="1746" y="1546"/>
                  </a:lnTo>
                  <a:lnTo>
                    <a:pt x="1746" y="1546"/>
                  </a:lnTo>
                  <a:lnTo>
                    <a:pt x="2782" y="310"/>
                  </a:lnTo>
                  <a:lnTo>
                    <a:pt x="2902" y="406"/>
                  </a:lnTo>
                  <a:lnTo>
                    <a:pt x="2976" y="0"/>
                  </a:lnTo>
                  <a:lnTo>
                    <a:pt x="2596" y="160"/>
                  </a:lnTo>
                  <a:close/>
                  <a:moveTo>
                    <a:pt x="800" y="1468"/>
                  </a:moveTo>
                  <a:lnTo>
                    <a:pt x="800" y="1468"/>
                  </a:lnTo>
                  <a:lnTo>
                    <a:pt x="788" y="1468"/>
                  </a:lnTo>
                  <a:lnTo>
                    <a:pt x="776" y="1466"/>
                  </a:lnTo>
                  <a:lnTo>
                    <a:pt x="754" y="1458"/>
                  </a:lnTo>
                  <a:lnTo>
                    <a:pt x="734" y="1448"/>
                  </a:lnTo>
                  <a:lnTo>
                    <a:pt x="716" y="1434"/>
                  </a:lnTo>
                  <a:lnTo>
                    <a:pt x="702" y="1416"/>
                  </a:lnTo>
                  <a:lnTo>
                    <a:pt x="690" y="1396"/>
                  </a:lnTo>
                  <a:lnTo>
                    <a:pt x="684" y="1374"/>
                  </a:lnTo>
                  <a:lnTo>
                    <a:pt x="682" y="1362"/>
                  </a:lnTo>
                  <a:lnTo>
                    <a:pt x="682" y="1350"/>
                  </a:lnTo>
                  <a:lnTo>
                    <a:pt x="682" y="1350"/>
                  </a:lnTo>
                  <a:lnTo>
                    <a:pt x="682" y="1338"/>
                  </a:lnTo>
                  <a:lnTo>
                    <a:pt x="684" y="1326"/>
                  </a:lnTo>
                  <a:lnTo>
                    <a:pt x="690" y="1304"/>
                  </a:lnTo>
                  <a:lnTo>
                    <a:pt x="702" y="1284"/>
                  </a:lnTo>
                  <a:lnTo>
                    <a:pt x="716" y="1266"/>
                  </a:lnTo>
                  <a:lnTo>
                    <a:pt x="734" y="1252"/>
                  </a:lnTo>
                  <a:lnTo>
                    <a:pt x="754" y="1242"/>
                  </a:lnTo>
                  <a:lnTo>
                    <a:pt x="776" y="1234"/>
                  </a:lnTo>
                  <a:lnTo>
                    <a:pt x="788" y="1232"/>
                  </a:lnTo>
                  <a:lnTo>
                    <a:pt x="800" y="1232"/>
                  </a:lnTo>
                  <a:lnTo>
                    <a:pt x="800" y="1232"/>
                  </a:lnTo>
                  <a:lnTo>
                    <a:pt x="812" y="1232"/>
                  </a:lnTo>
                  <a:lnTo>
                    <a:pt x="822" y="1234"/>
                  </a:lnTo>
                  <a:lnTo>
                    <a:pt x="846" y="1242"/>
                  </a:lnTo>
                  <a:lnTo>
                    <a:pt x="866" y="1252"/>
                  </a:lnTo>
                  <a:lnTo>
                    <a:pt x="882" y="1266"/>
                  </a:lnTo>
                  <a:lnTo>
                    <a:pt x="898" y="1284"/>
                  </a:lnTo>
                  <a:lnTo>
                    <a:pt x="908" y="1304"/>
                  </a:lnTo>
                  <a:lnTo>
                    <a:pt x="914" y="1326"/>
                  </a:lnTo>
                  <a:lnTo>
                    <a:pt x="916" y="1338"/>
                  </a:lnTo>
                  <a:lnTo>
                    <a:pt x="918" y="1350"/>
                  </a:lnTo>
                  <a:lnTo>
                    <a:pt x="918" y="1350"/>
                  </a:lnTo>
                  <a:lnTo>
                    <a:pt x="916" y="1362"/>
                  </a:lnTo>
                  <a:lnTo>
                    <a:pt x="914" y="1374"/>
                  </a:lnTo>
                  <a:lnTo>
                    <a:pt x="908" y="1396"/>
                  </a:lnTo>
                  <a:lnTo>
                    <a:pt x="898" y="1416"/>
                  </a:lnTo>
                  <a:lnTo>
                    <a:pt x="882" y="1434"/>
                  </a:lnTo>
                  <a:lnTo>
                    <a:pt x="866" y="1448"/>
                  </a:lnTo>
                  <a:lnTo>
                    <a:pt x="846" y="1458"/>
                  </a:lnTo>
                  <a:lnTo>
                    <a:pt x="822" y="1466"/>
                  </a:lnTo>
                  <a:lnTo>
                    <a:pt x="812" y="1468"/>
                  </a:lnTo>
                  <a:lnTo>
                    <a:pt x="800" y="1468"/>
                  </a:lnTo>
                  <a:lnTo>
                    <a:pt x="800" y="1468"/>
                  </a:lnTo>
                  <a:close/>
                  <a:moveTo>
                    <a:pt x="1578" y="1784"/>
                  </a:moveTo>
                  <a:lnTo>
                    <a:pt x="1578" y="1784"/>
                  </a:lnTo>
                  <a:lnTo>
                    <a:pt x="1566" y="1784"/>
                  </a:lnTo>
                  <a:lnTo>
                    <a:pt x="1554" y="1782"/>
                  </a:lnTo>
                  <a:lnTo>
                    <a:pt x="1532" y="1776"/>
                  </a:lnTo>
                  <a:lnTo>
                    <a:pt x="1512" y="1764"/>
                  </a:lnTo>
                  <a:lnTo>
                    <a:pt x="1494" y="1750"/>
                  </a:lnTo>
                  <a:lnTo>
                    <a:pt x="1480" y="1732"/>
                  </a:lnTo>
                  <a:lnTo>
                    <a:pt x="1470" y="1712"/>
                  </a:lnTo>
                  <a:lnTo>
                    <a:pt x="1462" y="1690"/>
                  </a:lnTo>
                  <a:lnTo>
                    <a:pt x="1460" y="1680"/>
                  </a:lnTo>
                  <a:lnTo>
                    <a:pt x="1460" y="1666"/>
                  </a:lnTo>
                  <a:lnTo>
                    <a:pt x="1460" y="1666"/>
                  </a:lnTo>
                  <a:lnTo>
                    <a:pt x="1460" y="1654"/>
                  </a:lnTo>
                  <a:lnTo>
                    <a:pt x="1462" y="1644"/>
                  </a:lnTo>
                  <a:lnTo>
                    <a:pt x="1470" y="1620"/>
                  </a:lnTo>
                  <a:lnTo>
                    <a:pt x="1480" y="1600"/>
                  </a:lnTo>
                  <a:lnTo>
                    <a:pt x="1494" y="1584"/>
                  </a:lnTo>
                  <a:lnTo>
                    <a:pt x="1512" y="1568"/>
                  </a:lnTo>
                  <a:lnTo>
                    <a:pt x="1532" y="1558"/>
                  </a:lnTo>
                  <a:lnTo>
                    <a:pt x="1554" y="1552"/>
                  </a:lnTo>
                  <a:lnTo>
                    <a:pt x="1566" y="1550"/>
                  </a:lnTo>
                  <a:lnTo>
                    <a:pt x="1578" y="1548"/>
                  </a:lnTo>
                  <a:lnTo>
                    <a:pt x="1578" y="1548"/>
                  </a:lnTo>
                  <a:lnTo>
                    <a:pt x="1590" y="1550"/>
                  </a:lnTo>
                  <a:lnTo>
                    <a:pt x="1602" y="1552"/>
                  </a:lnTo>
                  <a:lnTo>
                    <a:pt x="1624" y="1558"/>
                  </a:lnTo>
                  <a:lnTo>
                    <a:pt x="1644" y="1568"/>
                  </a:lnTo>
                  <a:lnTo>
                    <a:pt x="1662" y="1584"/>
                  </a:lnTo>
                  <a:lnTo>
                    <a:pt x="1676" y="1600"/>
                  </a:lnTo>
                  <a:lnTo>
                    <a:pt x="1688" y="1620"/>
                  </a:lnTo>
                  <a:lnTo>
                    <a:pt x="1694" y="1644"/>
                  </a:lnTo>
                  <a:lnTo>
                    <a:pt x="1696" y="1654"/>
                  </a:lnTo>
                  <a:lnTo>
                    <a:pt x="1696" y="1666"/>
                  </a:lnTo>
                  <a:lnTo>
                    <a:pt x="1696" y="1666"/>
                  </a:lnTo>
                  <a:lnTo>
                    <a:pt x="1696" y="1678"/>
                  </a:lnTo>
                  <a:lnTo>
                    <a:pt x="1694" y="1690"/>
                  </a:lnTo>
                  <a:lnTo>
                    <a:pt x="1688" y="1712"/>
                  </a:lnTo>
                  <a:lnTo>
                    <a:pt x="1676" y="1732"/>
                  </a:lnTo>
                  <a:lnTo>
                    <a:pt x="1662" y="1750"/>
                  </a:lnTo>
                  <a:lnTo>
                    <a:pt x="1644" y="1764"/>
                  </a:lnTo>
                  <a:lnTo>
                    <a:pt x="1624" y="1776"/>
                  </a:lnTo>
                  <a:lnTo>
                    <a:pt x="1602" y="1782"/>
                  </a:lnTo>
                  <a:lnTo>
                    <a:pt x="1590" y="1784"/>
                  </a:lnTo>
                  <a:lnTo>
                    <a:pt x="1578" y="1784"/>
                  </a:lnTo>
                  <a:lnTo>
                    <a:pt x="1578" y="17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grpSp>
          <p:nvGrpSpPr>
            <p:cNvPr id="45" name="그룹 44"/>
            <p:cNvGrpSpPr/>
            <p:nvPr userDrawn="1"/>
          </p:nvGrpSpPr>
          <p:grpSpPr>
            <a:xfrm>
              <a:off x="7058025" y="1603375"/>
              <a:ext cx="3641725" cy="2854325"/>
              <a:chOff x="7058025" y="1603375"/>
              <a:chExt cx="3641725" cy="2854325"/>
            </a:xfrm>
            <a:solidFill>
              <a:schemeClr val="bg1">
                <a:alpha val="20000"/>
              </a:schemeClr>
            </a:solidFill>
          </p:grpSpPr>
          <p:sp>
            <p:nvSpPr>
              <p:cNvPr id="46" name="Freeform 15"/>
              <p:cNvSpPr>
                <a:spLocks/>
              </p:cNvSpPr>
              <p:nvPr userDrawn="1"/>
            </p:nvSpPr>
            <p:spPr bwMode="auto">
              <a:xfrm>
                <a:off x="9321800" y="3835400"/>
                <a:ext cx="622300" cy="622300"/>
              </a:xfrm>
              <a:custGeom>
                <a:avLst/>
                <a:gdLst>
                  <a:gd name="T0" fmla="*/ 364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4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70 h 392"/>
                  <a:gd name="T16" fmla="*/ 0 w 392"/>
                  <a:gd name="T17" fmla="*/ 364 h 392"/>
                  <a:gd name="T18" fmla="*/ 0 w 392"/>
                  <a:gd name="T19" fmla="*/ 286 h 392"/>
                  <a:gd name="T20" fmla="*/ 0 w 392"/>
                  <a:gd name="T21" fmla="*/ 286 h 392"/>
                  <a:gd name="T22" fmla="*/ 32 w 392"/>
                  <a:gd name="T23" fmla="*/ 292 h 392"/>
                  <a:gd name="T24" fmla="*/ 68 w 392"/>
                  <a:gd name="T25" fmla="*/ 294 h 392"/>
                  <a:gd name="T26" fmla="*/ 68 w 392"/>
                  <a:gd name="T27" fmla="*/ 294 h 392"/>
                  <a:gd name="T28" fmla="*/ 98 w 392"/>
                  <a:gd name="T29" fmla="*/ 292 h 392"/>
                  <a:gd name="T30" fmla="*/ 126 w 392"/>
                  <a:gd name="T31" fmla="*/ 288 h 392"/>
                  <a:gd name="T32" fmla="*/ 154 w 392"/>
                  <a:gd name="T33" fmla="*/ 280 h 392"/>
                  <a:gd name="T34" fmla="*/ 182 w 392"/>
                  <a:gd name="T35" fmla="*/ 270 h 392"/>
                  <a:gd name="T36" fmla="*/ 206 w 392"/>
                  <a:gd name="T37" fmla="*/ 258 h 392"/>
                  <a:gd name="T38" fmla="*/ 232 w 392"/>
                  <a:gd name="T39" fmla="*/ 244 h 392"/>
                  <a:gd name="T40" fmla="*/ 254 w 392"/>
                  <a:gd name="T41" fmla="*/ 226 h 392"/>
                  <a:gd name="T42" fmla="*/ 274 w 392"/>
                  <a:gd name="T43" fmla="*/ 208 h 392"/>
                  <a:gd name="T44" fmla="*/ 294 w 392"/>
                  <a:gd name="T45" fmla="*/ 186 h 392"/>
                  <a:gd name="T46" fmla="*/ 310 w 392"/>
                  <a:gd name="T47" fmla="*/ 164 h 392"/>
                  <a:gd name="T48" fmla="*/ 326 w 392"/>
                  <a:gd name="T49" fmla="*/ 140 h 392"/>
                  <a:gd name="T50" fmla="*/ 338 w 392"/>
                  <a:gd name="T51" fmla="*/ 114 h 392"/>
                  <a:gd name="T52" fmla="*/ 348 w 392"/>
                  <a:gd name="T53" fmla="*/ 88 h 392"/>
                  <a:gd name="T54" fmla="*/ 354 w 392"/>
                  <a:gd name="T55" fmla="*/ 60 h 392"/>
                  <a:gd name="T56" fmla="*/ 358 w 392"/>
                  <a:gd name="T57" fmla="*/ 30 h 392"/>
                  <a:gd name="T58" fmla="*/ 360 w 392"/>
                  <a:gd name="T59" fmla="*/ 0 h 392"/>
                  <a:gd name="T60" fmla="*/ 360 w 392"/>
                  <a:gd name="T61" fmla="*/ 0 h 392"/>
                  <a:gd name="T62" fmla="*/ 368 w 392"/>
                  <a:gd name="T63" fmla="*/ 2 h 392"/>
                  <a:gd name="T64" fmla="*/ 374 w 392"/>
                  <a:gd name="T65" fmla="*/ 6 h 392"/>
                  <a:gd name="T66" fmla="*/ 384 w 392"/>
                  <a:gd name="T67" fmla="*/ 14 h 392"/>
                  <a:gd name="T68" fmla="*/ 390 w 392"/>
                  <a:gd name="T69" fmla="*/ 26 h 392"/>
                  <a:gd name="T70" fmla="*/ 392 w 392"/>
                  <a:gd name="T71" fmla="*/ 32 h 392"/>
                  <a:gd name="T72" fmla="*/ 392 w 392"/>
                  <a:gd name="T73" fmla="*/ 40 h 392"/>
                  <a:gd name="T74" fmla="*/ 392 w 392"/>
                  <a:gd name="T75" fmla="*/ 364 h 392"/>
                  <a:gd name="T76" fmla="*/ 392 w 392"/>
                  <a:gd name="T77" fmla="*/ 364 h 392"/>
                  <a:gd name="T78" fmla="*/ 392 w 392"/>
                  <a:gd name="T79" fmla="*/ 370 h 392"/>
                  <a:gd name="T80" fmla="*/ 390 w 392"/>
                  <a:gd name="T81" fmla="*/ 374 h 392"/>
                  <a:gd name="T82" fmla="*/ 384 w 392"/>
                  <a:gd name="T83" fmla="*/ 384 h 392"/>
                  <a:gd name="T84" fmla="*/ 374 w 392"/>
                  <a:gd name="T85" fmla="*/ 390 h 392"/>
                  <a:gd name="T86" fmla="*/ 368 w 392"/>
                  <a:gd name="T87" fmla="*/ 392 h 392"/>
                  <a:gd name="T88" fmla="*/ 364 w 392"/>
                  <a:gd name="T89" fmla="*/ 392 h 392"/>
                  <a:gd name="T90" fmla="*/ 364 w 392"/>
                  <a:gd name="T91" fmla="*/ 392 h 392"/>
                  <a:gd name="T92" fmla="*/ 364 w 392"/>
                  <a:gd name="T9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92" h="392">
                    <a:moveTo>
                      <a:pt x="364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70"/>
                    </a:lnTo>
                    <a:lnTo>
                      <a:pt x="0" y="364"/>
                    </a:lnTo>
                    <a:lnTo>
                      <a:pt x="0" y="286"/>
                    </a:lnTo>
                    <a:lnTo>
                      <a:pt x="0" y="286"/>
                    </a:lnTo>
                    <a:lnTo>
                      <a:pt x="32" y="292"/>
                    </a:lnTo>
                    <a:lnTo>
                      <a:pt x="68" y="294"/>
                    </a:lnTo>
                    <a:lnTo>
                      <a:pt x="68" y="294"/>
                    </a:lnTo>
                    <a:lnTo>
                      <a:pt x="98" y="292"/>
                    </a:lnTo>
                    <a:lnTo>
                      <a:pt x="126" y="288"/>
                    </a:lnTo>
                    <a:lnTo>
                      <a:pt x="154" y="280"/>
                    </a:lnTo>
                    <a:lnTo>
                      <a:pt x="182" y="270"/>
                    </a:lnTo>
                    <a:lnTo>
                      <a:pt x="206" y="258"/>
                    </a:lnTo>
                    <a:lnTo>
                      <a:pt x="232" y="244"/>
                    </a:lnTo>
                    <a:lnTo>
                      <a:pt x="254" y="226"/>
                    </a:lnTo>
                    <a:lnTo>
                      <a:pt x="274" y="208"/>
                    </a:lnTo>
                    <a:lnTo>
                      <a:pt x="294" y="186"/>
                    </a:lnTo>
                    <a:lnTo>
                      <a:pt x="310" y="164"/>
                    </a:lnTo>
                    <a:lnTo>
                      <a:pt x="326" y="140"/>
                    </a:lnTo>
                    <a:lnTo>
                      <a:pt x="338" y="114"/>
                    </a:lnTo>
                    <a:lnTo>
                      <a:pt x="348" y="88"/>
                    </a:lnTo>
                    <a:lnTo>
                      <a:pt x="354" y="60"/>
                    </a:lnTo>
                    <a:lnTo>
                      <a:pt x="358" y="3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8" y="2"/>
                    </a:lnTo>
                    <a:lnTo>
                      <a:pt x="374" y="6"/>
                    </a:lnTo>
                    <a:lnTo>
                      <a:pt x="384" y="14"/>
                    </a:lnTo>
                    <a:lnTo>
                      <a:pt x="390" y="26"/>
                    </a:lnTo>
                    <a:lnTo>
                      <a:pt x="392" y="32"/>
                    </a:lnTo>
                    <a:lnTo>
                      <a:pt x="392" y="40"/>
                    </a:lnTo>
                    <a:lnTo>
                      <a:pt x="392" y="364"/>
                    </a:lnTo>
                    <a:lnTo>
                      <a:pt x="392" y="364"/>
                    </a:lnTo>
                    <a:lnTo>
                      <a:pt x="392" y="370"/>
                    </a:lnTo>
                    <a:lnTo>
                      <a:pt x="390" y="374"/>
                    </a:lnTo>
                    <a:lnTo>
                      <a:pt x="384" y="384"/>
                    </a:lnTo>
                    <a:lnTo>
                      <a:pt x="374" y="390"/>
                    </a:lnTo>
                    <a:lnTo>
                      <a:pt x="368" y="392"/>
                    </a:lnTo>
                    <a:lnTo>
                      <a:pt x="364" y="392"/>
                    </a:lnTo>
                    <a:lnTo>
                      <a:pt x="364" y="392"/>
                    </a:lnTo>
                    <a:lnTo>
                      <a:pt x="36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7" name="Freeform 17"/>
              <p:cNvSpPr>
                <a:spLocks/>
              </p:cNvSpPr>
              <p:nvPr userDrawn="1"/>
            </p:nvSpPr>
            <p:spPr bwMode="auto">
              <a:xfrm>
                <a:off x="10074275" y="3835400"/>
                <a:ext cx="625475" cy="622300"/>
              </a:xfrm>
              <a:custGeom>
                <a:avLst/>
                <a:gdLst>
                  <a:gd name="T0" fmla="*/ 364 w 394"/>
                  <a:gd name="T1" fmla="*/ 392 h 392"/>
                  <a:gd name="T2" fmla="*/ 30 w 394"/>
                  <a:gd name="T3" fmla="*/ 392 h 392"/>
                  <a:gd name="T4" fmla="*/ 30 w 394"/>
                  <a:gd name="T5" fmla="*/ 392 h 392"/>
                  <a:gd name="T6" fmla="*/ 24 w 394"/>
                  <a:gd name="T7" fmla="*/ 392 h 392"/>
                  <a:gd name="T8" fmla="*/ 18 w 394"/>
                  <a:gd name="T9" fmla="*/ 390 h 392"/>
                  <a:gd name="T10" fmla="*/ 10 w 394"/>
                  <a:gd name="T11" fmla="*/ 384 h 392"/>
                  <a:gd name="T12" fmla="*/ 2 w 394"/>
                  <a:gd name="T13" fmla="*/ 374 h 392"/>
                  <a:gd name="T14" fmla="*/ 2 w 394"/>
                  <a:gd name="T15" fmla="*/ 370 h 392"/>
                  <a:gd name="T16" fmla="*/ 0 w 394"/>
                  <a:gd name="T17" fmla="*/ 364 h 392"/>
                  <a:gd name="T18" fmla="*/ 0 w 394"/>
                  <a:gd name="T19" fmla="*/ 30 h 392"/>
                  <a:gd name="T20" fmla="*/ 0 w 394"/>
                  <a:gd name="T21" fmla="*/ 30 h 392"/>
                  <a:gd name="T22" fmla="*/ 2 w 394"/>
                  <a:gd name="T23" fmla="*/ 24 h 392"/>
                  <a:gd name="T24" fmla="*/ 2 w 394"/>
                  <a:gd name="T25" fmla="*/ 18 h 392"/>
                  <a:gd name="T26" fmla="*/ 10 w 394"/>
                  <a:gd name="T27" fmla="*/ 8 h 392"/>
                  <a:gd name="T28" fmla="*/ 18 w 394"/>
                  <a:gd name="T29" fmla="*/ 2 h 392"/>
                  <a:gd name="T30" fmla="*/ 24 w 394"/>
                  <a:gd name="T31" fmla="*/ 0 h 392"/>
                  <a:gd name="T32" fmla="*/ 30 w 394"/>
                  <a:gd name="T33" fmla="*/ 0 h 392"/>
                  <a:gd name="T34" fmla="*/ 354 w 394"/>
                  <a:gd name="T35" fmla="*/ 0 h 392"/>
                  <a:gd name="T36" fmla="*/ 354 w 394"/>
                  <a:gd name="T37" fmla="*/ 0 h 392"/>
                  <a:gd name="T38" fmla="*/ 362 w 394"/>
                  <a:gd name="T39" fmla="*/ 0 h 392"/>
                  <a:gd name="T40" fmla="*/ 370 w 394"/>
                  <a:gd name="T41" fmla="*/ 2 h 392"/>
                  <a:gd name="T42" fmla="*/ 376 w 394"/>
                  <a:gd name="T43" fmla="*/ 6 h 392"/>
                  <a:gd name="T44" fmla="*/ 382 w 394"/>
                  <a:gd name="T45" fmla="*/ 12 h 392"/>
                  <a:gd name="T46" fmla="*/ 386 w 394"/>
                  <a:gd name="T47" fmla="*/ 18 h 392"/>
                  <a:gd name="T48" fmla="*/ 390 w 394"/>
                  <a:gd name="T49" fmla="*/ 24 h 392"/>
                  <a:gd name="T50" fmla="*/ 392 w 394"/>
                  <a:gd name="T51" fmla="*/ 32 h 392"/>
                  <a:gd name="T52" fmla="*/ 394 w 394"/>
                  <a:gd name="T53" fmla="*/ 40 h 392"/>
                  <a:gd name="T54" fmla="*/ 394 w 394"/>
                  <a:gd name="T55" fmla="*/ 364 h 392"/>
                  <a:gd name="T56" fmla="*/ 394 w 394"/>
                  <a:gd name="T57" fmla="*/ 364 h 392"/>
                  <a:gd name="T58" fmla="*/ 392 w 394"/>
                  <a:gd name="T59" fmla="*/ 370 h 392"/>
                  <a:gd name="T60" fmla="*/ 392 w 394"/>
                  <a:gd name="T61" fmla="*/ 374 h 392"/>
                  <a:gd name="T62" fmla="*/ 384 w 394"/>
                  <a:gd name="T63" fmla="*/ 384 h 392"/>
                  <a:gd name="T64" fmla="*/ 376 w 394"/>
                  <a:gd name="T65" fmla="*/ 390 h 392"/>
                  <a:gd name="T66" fmla="*/ 370 w 394"/>
                  <a:gd name="T67" fmla="*/ 392 h 392"/>
                  <a:gd name="T68" fmla="*/ 364 w 394"/>
                  <a:gd name="T69" fmla="*/ 392 h 392"/>
                  <a:gd name="T70" fmla="*/ 364 w 394"/>
                  <a:gd name="T71" fmla="*/ 392 h 392"/>
                  <a:gd name="T72" fmla="*/ 364 w 394"/>
                  <a:gd name="T7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92">
                    <a:moveTo>
                      <a:pt x="364" y="392"/>
                    </a:moveTo>
                    <a:lnTo>
                      <a:pt x="30" y="392"/>
                    </a:lnTo>
                    <a:lnTo>
                      <a:pt x="30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10" y="384"/>
                    </a:lnTo>
                    <a:lnTo>
                      <a:pt x="2" y="374"/>
                    </a:lnTo>
                    <a:lnTo>
                      <a:pt x="2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18"/>
                    </a:lnTo>
                    <a:lnTo>
                      <a:pt x="10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0"/>
                    </a:lnTo>
                    <a:lnTo>
                      <a:pt x="370" y="2"/>
                    </a:lnTo>
                    <a:lnTo>
                      <a:pt x="376" y="6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364"/>
                    </a:lnTo>
                    <a:lnTo>
                      <a:pt x="394" y="364"/>
                    </a:lnTo>
                    <a:lnTo>
                      <a:pt x="392" y="370"/>
                    </a:lnTo>
                    <a:lnTo>
                      <a:pt x="392" y="374"/>
                    </a:lnTo>
                    <a:lnTo>
                      <a:pt x="384" y="384"/>
                    </a:lnTo>
                    <a:lnTo>
                      <a:pt x="376" y="390"/>
                    </a:lnTo>
                    <a:lnTo>
                      <a:pt x="370" y="392"/>
                    </a:lnTo>
                    <a:lnTo>
                      <a:pt x="364" y="392"/>
                    </a:lnTo>
                    <a:lnTo>
                      <a:pt x="364" y="392"/>
                    </a:lnTo>
                    <a:lnTo>
                      <a:pt x="36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8" name="Freeform 18"/>
              <p:cNvSpPr>
                <a:spLocks/>
              </p:cNvSpPr>
              <p:nvPr userDrawn="1"/>
            </p:nvSpPr>
            <p:spPr bwMode="auto">
              <a:xfrm>
                <a:off x="10074275" y="1603375"/>
                <a:ext cx="625475" cy="625475"/>
              </a:xfrm>
              <a:custGeom>
                <a:avLst/>
                <a:gdLst>
                  <a:gd name="T0" fmla="*/ 270 w 394"/>
                  <a:gd name="T1" fmla="*/ 394 h 394"/>
                  <a:gd name="T2" fmla="*/ 30 w 394"/>
                  <a:gd name="T3" fmla="*/ 394 h 394"/>
                  <a:gd name="T4" fmla="*/ 30 w 394"/>
                  <a:gd name="T5" fmla="*/ 394 h 394"/>
                  <a:gd name="T6" fmla="*/ 24 w 394"/>
                  <a:gd name="T7" fmla="*/ 392 h 394"/>
                  <a:gd name="T8" fmla="*/ 18 w 394"/>
                  <a:gd name="T9" fmla="*/ 392 h 394"/>
                  <a:gd name="T10" fmla="*/ 10 w 394"/>
                  <a:gd name="T11" fmla="*/ 384 h 394"/>
                  <a:gd name="T12" fmla="*/ 2 w 394"/>
                  <a:gd name="T13" fmla="*/ 376 h 394"/>
                  <a:gd name="T14" fmla="*/ 2 w 394"/>
                  <a:gd name="T15" fmla="*/ 370 h 394"/>
                  <a:gd name="T16" fmla="*/ 0 w 394"/>
                  <a:gd name="T17" fmla="*/ 364 h 394"/>
                  <a:gd name="T18" fmla="*/ 0 w 394"/>
                  <a:gd name="T19" fmla="*/ 30 h 394"/>
                  <a:gd name="T20" fmla="*/ 0 w 394"/>
                  <a:gd name="T21" fmla="*/ 30 h 394"/>
                  <a:gd name="T22" fmla="*/ 2 w 394"/>
                  <a:gd name="T23" fmla="*/ 24 h 394"/>
                  <a:gd name="T24" fmla="*/ 2 w 394"/>
                  <a:gd name="T25" fmla="*/ 18 h 394"/>
                  <a:gd name="T26" fmla="*/ 10 w 394"/>
                  <a:gd name="T27" fmla="*/ 10 h 394"/>
                  <a:gd name="T28" fmla="*/ 18 w 394"/>
                  <a:gd name="T29" fmla="*/ 2 h 394"/>
                  <a:gd name="T30" fmla="*/ 24 w 394"/>
                  <a:gd name="T31" fmla="*/ 2 h 394"/>
                  <a:gd name="T32" fmla="*/ 30 w 394"/>
                  <a:gd name="T33" fmla="*/ 0 h 394"/>
                  <a:gd name="T34" fmla="*/ 354 w 394"/>
                  <a:gd name="T35" fmla="*/ 0 h 394"/>
                  <a:gd name="T36" fmla="*/ 354 w 394"/>
                  <a:gd name="T37" fmla="*/ 0 h 394"/>
                  <a:gd name="T38" fmla="*/ 362 w 394"/>
                  <a:gd name="T39" fmla="*/ 2 h 394"/>
                  <a:gd name="T40" fmla="*/ 370 w 394"/>
                  <a:gd name="T41" fmla="*/ 4 h 394"/>
                  <a:gd name="T42" fmla="*/ 376 w 394"/>
                  <a:gd name="T43" fmla="*/ 8 h 394"/>
                  <a:gd name="T44" fmla="*/ 382 w 394"/>
                  <a:gd name="T45" fmla="*/ 12 h 394"/>
                  <a:gd name="T46" fmla="*/ 386 w 394"/>
                  <a:gd name="T47" fmla="*/ 18 h 394"/>
                  <a:gd name="T48" fmla="*/ 390 w 394"/>
                  <a:gd name="T49" fmla="*/ 24 h 394"/>
                  <a:gd name="T50" fmla="*/ 392 w 394"/>
                  <a:gd name="T51" fmla="*/ 32 h 394"/>
                  <a:gd name="T52" fmla="*/ 394 w 394"/>
                  <a:gd name="T53" fmla="*/ 40 h 394"/>
                  <a:gd name="T54" fmla="*/ 394 w 394"/>
                  <a:gd name="T55" fmla="*/ 250 h 394"/>
                  <a:gd name="T56" fmla="*/ 270 w 394"/>
                  <a:gd name="T57" fmla="*/ 394 h 394"/>
                  <a:gd name="T58" fmla="*/ 270 w 394"/>
                  <a:gd name="T59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4" h="394">
                    <a:moveTo>
                      <a:pt x="270" y="394"/>
                    </a:moveTo>
                    <a:lnTo>
                      <a:pt x="30" y="394"/>
                    </a:lnTo>
                    <a:lnTo>
                      <a:pt x="30" y="394"/>
                    </a:lnTo>
                    <a:lnTo>
                      <a:pt x="24" y="392"/>
                    </a:lnTo>
                    <a:lnTo>
                      <a:pt x="18" y="392"/>
                    </a:lnTo>
                    <a:lnTo>
                      <a:pt x="10" y="384"/>
                    </a:lnTo>
                    <a:lnTo>
                      <a:pt x="2" y="376"/>
                    </a:lnTo>
                    <a:lnTo>
                      <a:pt x="2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18"/>
                    </a:lnTo>
                    <a:lnTo>
                      <a:pt x="10" y="10"/>
                    </a:lnTo>
                    <a:lnTo>
                      <a:pt x="18" y="2"/>
                    </a:lnTo>
                    <a:lnTo>
                      <a:pt x="24" y="2"/>
                    </a:lnTo>
                    <a:lnTo>
                      <a:pt x="3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2"/>
                    </a:lnTo>
                    <a:lnTo>
                      <a:pt x="370" y="4"/>
                    </a:lnTo>
                    <a:lnTo>
                      <a:pt x="376" y="8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250"/>
                    </a:lnTo>
                    <a:lnTo>
                      <a:pt x="270" y="394"/>
                    </a:lnTo>
                    <a:lnTo>
                      <a:pt x="270" y="3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9" name="Freeform 19"/>
              <p:cNvSpPr>
                <a:spLocks/>
              </p:cNvSpPr>
              <p:nvPr userDrawn="1"/>
            </p:nvSpPr>
            <p:spPr bwMode="auto">
              <a:xfrm>
                <a:off x="7058025" y="3854450"/>
                <a:ext cx="625475" cy="603250"/>
              </a:xfrm>
              <a:custGeom>
                <a:avLst/>
                <a:gdLst>
                  <a:gd name="T0" fmla="*/ 364 w 394"/>
                  <a:gd name="T1" fmla="*/ 380 h 380"/>
                  <a:gd name="T2" fmla="*/ 30 w 394"/>
                  <a:gd name="T3" fmla="*/ 380 h 380"/>
                  <a:gd name="T4" fmla="*/ 30 w 394"/>
                  <a:gd name="T5" fmla="*/ 380 h 380"/>
                  <a:gd name="T6" fmla="*/ 24 w 394"/>
                  <a:gd name="T7" fmla="*/ 380 h 380"/>
                  <a:gd name="T8" fmla="*/ 18 w 394"/>
                  <a:gd name="T9" fmla="*/ 378 h 380"/>
                  <a:gd name="T10" fmla="*/ 8 w 394"/>
                  <a:gd name="T11" fmla="*/ 372 h 380"/>
                  <a:gd name="T12" fmla="*/ 2 w 394"/>
                  <a:gd name="T13" fmla="*/ 362 h 380"/>
                  <a:gd name="T14" fmla="*/ 0 w 394"/>
                  <a:gd name="T15" fmla="*/ 358 h 380"/>
                  <a:gd name="T16" fmla="*/ 0 w 394"/>
                  <a:gd name="T17" fmla="*/ 352 h 380"/>
                  <a:gd name="T18" fmla="*/ 0 w 394"/>
                  <a:gd name="T19" fmla="*/ 192 h 380"/>
                  <a:gd name="T20" fmla="*/ 382 w 394"/>
                  <a:gd name="T21" fmla="*/ 0 h 380"/>
                  <a:gd name="T22" fmla="*/ 382 w 394"/>
                  <a:gd name="T23" fmla="*/ 0 h 380"/>
                  <a:gd name="T24" fmla="*/ 388 w 394"/>
                  <a:gd name="T25" fmla="*/ 6 h 380"/>
                  <a:gd name="T26" fmla="*/ 390 w 394"/>
                  <a:gd name="T27" fmla="*/ 12 h 380"/>
                  <a:gd name="T28" fmla="*/ 392 w 394"/>
                  <a:gd name="T29" fmla="*/ 20 h 380"/>
                  <a:gd name="T30" fmla="*/ 394 w 394"/>
                  <a:gd name="T31" fmla="*/ 28 h 380"/>
                  <a:gd name="T32" fmla="*/ 394 w 394"/>
                  <a:gd name="T33" fmla="*/ 352 h 380"/>
                  <a:gd name="T34" fmla="*/ 394 w 394"/>
                  <a:gd name="T35" fmla="*/ 352 h 380"/>
                  <a:gd name="T36" fmla="*/ 392 w 394"/>
                  <a:gd name="T37" fmla="*/ 358 h 380"/>
                  <a:gd name="T38" fmla="*/ 390 w 394"/>
                  <a:gd name="T39" fmla="*/ 362 h 380"/>
                  <a:gd name="T40" fmla="*/ 384 w 394"/>
                  <a:gd name="T41" fmla="*/ 372 h 380"/>
                  <a:gd name="T42" fmla="*/ 376 w 394"/>
                  <a:gd name="T43" fmla="*/ 378 h 380"/>
                  <a:gd name="T44" fmla="*/ 370 w 394"/>
                  <a:gd name="T45" fmla="*/ 380 h 380"/>
                  <a:gd name="T46" fmla="*/ 364 w 394"/>
                  <a:gd name="T47" fmla="*/ 380 h 380"/>
                  <a:gd name="T48" fmla="*/ 364 w 394"/>
                  <a:gd name="T49" fmla="*/ 380 h 380"/>
                  <a:gd name="T50" fmla="*/ 364 w 394"/>
                  <a:gd name="T51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4" h="380">
                    <a:moveTo>
                      <a:pt x="364" y="380"/>
                    </a:moveTo>
                    <a:lnTo>
                      <a:pt x="30" y="380"/>
                    </a:lnTo>
                    <a:lnTo>
                      <a:pt x="30" y="380"/>
                    </a:lnTo>
                    <a:lnTo>
                      <a:pt x="24" y="380"/>
                    </a:lnTo>
                    <a:lnTo>
                      <a:pt x="18" y="378"/>
                    </a:lnTo>
                    <a:lnTo>
                      <a:pt x="8" y="372"/>
                    </a:lnTo>
                    <a:lnTo>
                      <a:pt x="2" y="362"/>
                    </a:lnTo>
                    <a:lnTo>
                      <a:pt x="0" y="358"/>
                    </a:lnTo>
                    <a:lnTo>
                      <a:pt x="0" y="352"/>
                    </a:lnTo>
                    <a:lnTo>
                      <a:pt x="0" y="192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8" y="6"/>
                    </a:lnTo>
                    <a:lnTo>
                      <a:pt x="390" y="12"/>
                    </a:lnTo>
                    <a:lnTo>
                      <a:pt x="392" y="20"/>
                    </a:lnTo>
                    <a:lnTo>
                      <a:pt x="394" y="28"/>
                    </a:lnTo>
                    <a:lnTo>
                      <a:pt x="394" y="352"/>
                    </a:lnTo>
                    <a:lnTo>
                      <a:pt x="394" y="352"/>
                    </a:lnTo>
                    <a:lnTo>
                      <a:pt x="392" y="358"/>
                    </a:lnTo>
                    <a:lnTo>
                      <a:pt x="390" y="362"/>
                    </a:lnTo>
                    <a:lnTo>
                      <a:pt x="384" y="372"/>
                    </a:lnTo>
                    <a:lnTo>
                      <a:pt x="376" y="378"/>
                    </a:lnTo>
                    <a:lnTo>
                      <a:pt x="370" y="380"/>
                    </a:lnTo>
                    <a:lnTo>
                      <a:pt x="364" y="380"/>
                    </a:lnTo>
                    <a:lnTo>
                      <a:pt x="364" y="380"/>
                    </a:lnTo>
                    <a:lnTo>
                      <a:pt x="364" y="3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0" name="Freeform 20"/>
              <p:cNvSpPr>
                <a:spLocks/>
              </p:cNvSpPr>
              <p:nvPr userDrawn="1"/>
            </p:nvSpPr>
            <p:spPr bwMode="auto">
              <a:xfrm>
                <a:off x="8566150" y="3835400"/>
                <a:ext cx="625475" cy="622300"/>
              </a:xfrm>
              <a:custGeom>
                <a:avLst/>
                <a:gdLst>
                  <a:gd name="T0" fmla="*/ 364 w 394"/>
                  <a:gd name="T1" fmla="*/ 392 h 392"/>
                  <a:gd name="T2" fmla="*/ 30 w 394"/>
                  <a:gd name="T3" fmla="*/ 392 h 392"/>
                  <a:gd name="T4" fmla="*/ 30 w 394"/>
                  <a:gd name="T5" fmla="*/ 392 h 392"/>
                  <a:gd name="T6" fmla="*/ 24 w 394"/>
                  <a:gd name="T7" fmla="*/ 392 h 392"/>
                  <a:gd name="T8" fmla="*/ 18 w 394"/>
                  <a:gd name="T9" fmla="*/ 390 h 392"/>
                  <a:gd name="T10" fmla="*/ 8 w 394"/>
                  <a:gd name="T11" fmla="*/ 384 h 392"/>
                  <a:gd name="T12" fmla="*/ 2 w 394"/>
                  <a:gd name="T13" fmla="*/ 374 h 392"/>
                  <a:gd name="T14" fmla="*/ 0 w 394"/>
                  <a:gd name="T15" fmla="*/ 370 h 392"/>
                  <a:gd name="T16" fmla="*/ 0 w 394"/>
                  <a:gd name="T17" fmla="*/ 364 h 392"/>
                  <a:gd name="T18" fmla="*/ 0 w 394"/>
                  <a:gd name="T19" fmla="*/ 30 h 392"/>
                  <a:gd name="T20" fmla="*/ 0 w 394"/>
                  <a:gd name="T21" fmla="*/ 30 h 392"/>
                  <a:gd name="T22" fmla="*/ 0 w 394"/>
                  <a:gd name="T23" fmla="*/ 24 h 392"/>
                  <a:gd name="T24" fmla="*/ 2 w 394"/>
                  <a:gd name="T25" fmla="*/ 18 h 392"/>
                  <a:gd name="T26" fmla="*/ 8 w 394"/>
                  <a:gd name="T27" fmla="*/ 8 h 392"/>
                  <a:gd name="T28" fmla="*/ 18 w 394"/>
                  <a:gd name="T29" fmla="*/ 2 h 392"/>
                  <a:gd name="T30" fmla="*/ 24 w 394"/>
                  <a:gd name="T31" fmla="*/ 0 h 392"/>
                  <a:gd name="T32" fmla="*/ 30 w 394"/>
                  <a:gd name="T33" fmla="*/ 0 h 392"/>
                  <a:gd name="T34" fmla="*/ 154 w 394"/>
                  <a:gd name="T35" fmla="*/ 0 h 392"/>
                  <a:gd name="T36" fmla="*/ 254 w 394"/>
                  <a:gd name="T37" fmla="*/ 44 h 392"/>
                  <a:gd name="T38" fmla="*/ 254 w 394"/>
                  <a:gd name="T39" fmla="*/ 44 h 392"/>
                  <a:gd name="T40" fmla="*/ 260 w 394"/>
                  <a:gd name="T41" fmla="*/ 76 h 392"/>
                  <a:gd name="T42" fmla="*/ 270 w 394"/>
                  <a:gd name="T43" fmla="*/ 108 h 392"/>
                  <a:gd name="T44" fmla="*/ 284 w 394"/>
                  <a:gd name="T45" fmla="*/ 138 h 392"/>
                  <a:gd name="T46" fmla="*/ 300 w 394"/>
                  <a:gd name="T47" fmla="*/ 164 h 392"/>
                  <a:gd name="T48" fmla="*/ 320 w 394"/>
                  <a:gd name="T49" fmla="*/ 190 h 392"/>
                  <a:gd name="T50" fmla="*/ 342 w 394"/>
                  <a:gd name="T51" fmla="*/ 214 h 392"/>
                  <a:gd name="T52" fmla="*/ 366 w 394"/>
                  <a:gd name="T53" fmla="*/ 234 h 392"/>
                  <a:gd name="T54" fmla="*/ 394 w 394"/>
                  <a:gd name="T55" fmla="*/ 252 h 392"/>
                  <a:gd name="T56" fmla="*/ 394 w 394"/>
                  <a:gd name="T57" fmla="*/ 364 h 392"/>
                  <a:gd name="T58" fmla="*/ 394 w 394"/>
                  <a:gd name="T59" fmla="*/ 364 h 392"/>
                  <a:gd name="T60" fmla="*/ 390 w 394"/>
                  <a:gd name="T61" fmla="*/ 374 h 392"/>
                  <a:gd name="T62" fmla="*/ 384 w 394"/>
                  <a:gd name="T63" fmla="*/ 384 h 392"/>
                  <a:gd name="T64" fmla="*/ 376 w 394"/>
                  <a:gd name="T65" fmla="*/ 390 h 392"/>
                  <a:gd name="T66" fmla="*/ 370 w 394"/>
                  <a:gd name="T67" fmla="*/ 392 h 392"/>
                  <a:gd name="T68" fmla="*/ 364 w 394"/>
                  <a:gd name="T69" fmla="*/ 392 h 392"/>
                  <a:gd name="T70" fmla="*/ 364 w 394"/>
                  <a:gd name="T71" fmla="*/ 392 h 392"/>
                  <a:gd name="T72" fmla="*/ 364 w 394"/>
                  <a:gd name="T7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92">
                    <a:moveTo>
                      <a:pt x="364" y="392"/>
                    </a:moveTo>
                    <a:lnTo>
                      <a:pt x="30" y="392"/>
                    </a:lnTo>
                    <a:lnTo>
                      <a:pt x="30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154" y="0"/>
                    </a:lnTo>
                    <a:lnTo>
                      <a:pt x="254" y="44"/>
                    </a:lnTo>
                    <a:lnTo>
                      <a:pt x="254" y="44"/>
                    </a:lnTo>
                    <a:lnTo>
                      <a:pt x="260" y="76"/>
                    </a:lnTo>
                    <a:lnTo>
                      <a:pt x="270" y="108"/>
                    </a:lnTo>
                    <a:lnTo>
                      <a:pt x="284" y="138"/>
                    </a:lnTo>
                    <a:lnTo>
                      <a:pt x="300" y="164"/>
                    </a:lnTo>
                    <a:lnTo>
                      <a:pt x="320" y="190"/>
                    </a:lnTo>
                    <a:lnTo>
                      <a:pt x="342" y="214"/>
                    </a:lnTo>
                    <a:lnTo>
                      <a:pt x="366" y="234"/>
                    </a:lnTo>
                    <a:lnTo>
                      <a:pt x="394" y="252"/>
                    </a:lnTo>
                    <a:lnTo>
                      <a:pt x="394" y="364"/>
                    </a:lnTo>
                    <a:lnTo>
                      <a:pt x="394" y="364"/>
                    </a:lnTo>
                    <a:lnTo>
                      <a:pt x="390" y="374"/>
                    </a:lnTo>
                    <a:lnTo>
                      <a:pt x="384" y="384"/>
                    </a:lnTo>
                    <a:lnTo>
                      <a:pt x="376" y="390"/>
                    </a:lnTo>
                    <a:lnTo>
                      <a:pt x="370" y="392"/>
                    </a:lnTo>
                    <a:lnTo>
                      <a:pt x="364" y="392"/>
                    </a:lnTo>
                    <a:lnTo>
                      <a:pt x="364" y="392"/>
                    </a:lnTo>
                    <a:lnTo>
                      <a:pt x="36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1" name="Freeform 21"/>
              <p:cNvSpPr>
                <a:spLocks/>
              </p:cNvSpPr>
              <p:nvPr userDrawn="1"/>
            </p:nvSpPr>
            <p:spPr bwMode="auto">
              <a:xfrm>
                <a:off x="7813675" y="3835400"/>
                <a:ext cx="622300" cy="622300"/>
              </a:xfrm>
              <a:custGeom>
                <a:avLst/>
                <a:gdLst>
                  <a:gd name="T0" fmla="*/ 362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2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70 h 392"/>
                  <a:gd name="T16" fmla="*/ 0 w 392"/>
                  <a:gd name="T17" fmla="*/ 364 h 392"/>
                  <a:gd name="T18" fmla="*/ 0 w 392"/>
                  <a:gd name="T19" fmla="*/ 30 h 392"/>
                  <a:gd name="T20" fmla="*/ 0 w 392"/>
                  <a:gd name="T21" fmla="*/ 30 h 392"/>
                  <a:gd name="T22" fmla="*/ 0 w 392"/>
                  <a:gd name="T23" fmla="*/ 24 h 392"/>
                  <a:gd name="T24" fmla="*/ 2 w 392"/>
                  <a:gd name="T25" fmla="*/ 18 h 392"/>
                  <a:gd name="T26" fmla="*/ 8 w 392"/>
                  <a:gd name="T27" fmla="*/ 8 h 392"/>
                  <a:gd name="T28" fmla="*/ 18 w 392"/>
                  <a:gd name="T29" fmla="*/ 2 h 392"/>
                  <a:gd name="T30" fmla="*/ 22 w 392"/>
                  <a:gd name="T31" fmla="*/ 0 h 392"/>
                  <a:gd name="T32" fmla="*/ 28 w 392"/>
                  <a:gd name="T33" fmla="*/ 0 h 392"/>
                  <a:gd name="T34" fmla="*/ 352 w 392"/>
                  <a:gd name="T35" fmla="*/ 0 h 392"/>
                  <a:gd name="T36" fmla="*/ 352 w 392"/>
                  <a:gd name="T37" fmla="*/ 0 h 392"/>
                  <a:gd name="T38" fmla="*/ 360 w 392"/>
                  <a:gd name="T39" fmla="*/ 0 h 392"/>
                  <a:gd name="T40" fmla="*/ 368 w 392"/>
                  <a:gd name="T41" fmla="*/ 2 h 392"/>
                  <a:gd name="T42" fmla="*/ 374 w 392"/>
                  <a:gd name="T43" fmla="*/ 6 h 392"/>
                  <a:gd name="T44" fmla="*/ 380 w 392"/>
                  <a:gd name="T45" fmla="*/ 12 h 392"/>
                  <a:gd name="T46" fmla="*/ 386 w 392"/>
                  <a:gd name="T47" fmla="*/ 18 h 392"/>
                  <a:gd name="T48" fmla="*/ 388 w 392"/>
                  <a:gd name="T49" fmla="*/ 24 h 392"/>
                  <a:gd name="T50" fmla="*/ 392 w 392"/>
                  <a:gd name="T51" fmla="*/ 32 h 392"/>
                  <a:gd name="T52" fmla="*/ 392 w 392"/>
                  <a:gd name="T53" fmla="*/ 40 h 392"/>
                  <a:gd name="T54" fmla="*/ 392 w 392"/>
                  <a:gd name="T55" fmla="*/ 364 h 392"/>
                  <a:gd name="T56" fmla="*/ 392 w 392"/>
                  <a:gd name="T57" fmla="*/ 364 h 392"/>
                  <a:gd name="T58" fmla="*/ 392 w 392"/>
                  <a:gd name="T59" fmla="*/ 370 h 392"/>
                  <a:gd name="T60" fmla="*/ 390 w 392"/>
                  <a:gd name="T61" fmla="*/ 374 h 392"/>
                  <a:gd name="T62" fmla="*/ 384 w 392"/>
                  <a:gd name="T63" fmla="*/ 384 h 392"/>
                  <a:gd name="T64" fmla="*/ 374 w 392"/>
                  <a:gd name="T65" fmla="*/ 390 h 392"/>
                  <a:gd name="T66" fmla="*/ 368 w 392"/>
                  <a:gd name="T67" fmla="*/ 392 h 392"/>
                  <a:gd name="T68" fmla="*/ 362 w 392"/>
                  <a:gd name="T69" fmla="*/ 392 h 392"/>
                  <a:gd name="T70" fmla="*/ 362 w 392"/>
                  <a:gd name="T71" fmla="*/ 392 h 392"/>
                  <a:gd name="T72" fmla="*/ 362 w 392"/>
                  <a:gd name="T73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2" h="392">
                    <a:moveTo>
                      <a:pt x="362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2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70"/>
                    </a:lnTo>
                    <a:lnTo>
                      <a:pt x="0" y="36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52" y="0"/>
                    </a:lnTo>
                    <a:lnTo>
                      <a:pt x="352" y="0"/>
                    </a:lnTo>
                    <a:lnTo>
                      <a:pt x="360" y="0"/>
                    </a:lnTo>
                    <a:lnTo>
                      <a:pt x="368" y="2"/>
                    </a:lnTo>
                    <a:lnTo>
                      <a:pt x="374" y="6"/>
                    </a:lnTo>
                    <a:lnTo>
                      <a:pt x="380" y="12"/>
                    </a:lnTo>
                    <a:lnTo>
                      <a:pt x="386" y="18"/>
                    </a:lnTo>
                    <a:lnTo>
                      <a:pt x="388" y="24"/>
                    </a:lnTo>
                    <a:lnTo>
                      <a:pt x="392" y="32"/>
                    </a:lnTo>
                    <a:lnTo>
                      <a:pt x="392" y="40"/>
                    </a:lnTo>
                    <a:lnTo>
                      <a:pt x="392" y="364"/>
                    </a:lnTo>
                    <a:lnTo>
                      <a:pt x="392" y="364"/>
                    </a:lnTo>
                    <a:lnTo>
                      <a:pt x="392" y="370"/>
                    </a:lnTo>
                    <a:lnTo>
                      <a:pt x="390" y="374"/>
                    </a:lnTo>
                    <a:lnTo>
                      <a:pt x="384" y="384"/>
                    </a:lnTo>
                    <a:lnTo>
                      <a:pt x="374" y="390"/>
                    </a:lnTo>
                    <a:lnTo>
                      <a:pt x="368" y="392"/>
                    </a:lnTo>
                    <a:lnTo>
                      <a:pt x="362" y="392"/>
                    </a:lnTo>
                    <a:lnTo>
                      <a:pt x="362" y="392"/>
                    </a:lnTo>
                    <a:lnTo>
                      <a:pt x="362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2" name="Freeform 22"/>
              <p:cNvSpPr>
                <a:spLocks/>
              </p:cNvSpPr>
              <p:nvPr userDrawn="1"/>
            </p:nvSpPr>
            <p:spPr bwMode="auto">
              <a:xfrm>
                <a:off x="9861550" y="3568700"/>
                <a:ext cx="82550" cy="149225"/>
              </a:xfrm>
              <a:custGeom>
                <a:avLst/>
                <a:gdLst>
                  <a:gd name="T0" fmla="*/ 24 w 52"/>
                  <a:gd name="T1" fmla="*/ 94 h 94"/>
                  <a:gd name="T2" fmla="*/ 10 w 52"/>
                  <a:gd name="T3" fmla="*/ 94 h 94"/>
                  <a:gd name="T4" fmla="*/ 10 w 52"/>
                  <a:gd name="T5" fmla="*/ 94 h 94"/>
                  <a:gd name="T6" fmla="*/ 0 w 52"/>
                  <a:gd name="T7" fmla="*/ 60 h 94"/>
                  <a:gd name="T8" fmla="*/ 52 w 52"/>
                  <a:gd name="T9" fmla="*/ 0 h 94"/>
                  <a:gd name="T10" fmla="*/ 52 w 52"/>
                  <a:gd name="T11" fmla="*/ 64 h 94"/>
                  <a:gd name="T12" fmla="*/ 52 w 52"/>
                  <a:gd name="T13" fmla="*/ 64 h 94"/>
                  <a:gd name="T14" fmla="*/ 52 w 52"/>
                  <a:gd name="T15" fmla="*/ 70 h 94"/>
                  <a:gd name="T16" fmla="*/ 50 w 52"/>
                  <a:gd name="T17" fmla="*/ 76 h 94"/>
                  <a:gd name="T18" fmla="*/ 44 w 52"/>
                  <a:gd name="T19" fmla="*/ 84 h 94"/>
                  <a:gd name="T20" fmla="*/ 34 w 52"/>
                  <a:gd name="T21" fmla="*/ 92 h 94"/>
                  <a:gd name="T22" fmla="*/ 28 w 52"/>
                  <a:gd name="T23" fmla="*/ 92 h 94"/>
                  <a:gd name="T24" fmla="*/ 24 w 52"/>
                  <a:gd name="T25" fmla="*/ 94 h 94"/>
                  <a:gd name="T26" fmla="*/ 24 w 52"/>
                  <a:gd name="T27" fmla="*/ 94 h 94"/>
                  <a:gd name="T28" fmla="*/ 24 w 52"/>
                  <a:gd name="T2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94">
                    <a:moveTo>
                      <a:pt x="24" y="94"/>
                    </a:moveTo>
                    <a:lnTo>
                      <a:pt x="10" y="94"/>
                    </a:lnTo>
                    <a:lnTo>
                      <a:pt x="10" y="94"/>
                    </a:lnTo>
                    <a:lnTo>
                      <a:pt x="0" y="60"/>
                    </a:lnTo>
                    <a:lnTo>
                      <a:pt x="52" y="0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70"/>
                    </a:lnTo>
                    <a:lnTo>
                      <a:pt x="50" y="76"/>
                    </a:lnTo>
                    <a:lnTo>
                      <a:pt x="44" y="84"/>
                    </a:lnTo>
                    <a:lnTo>
                      <a:pt x="34" y="92"/>
                    </a:lnTo>
                    <a:lnTo>
                      <a:pt x="28" y="92"/>
                    </a:lnTo>
                    <a:lnTo>
                      <a:pt x="24" y="94"/>
                    </a:lnTo>
                    <a:lnTo>
                      <a:pt x="24" y="94"/>
                    </a:lnTo>
                    <a:lnTo>
                      <a:pt x="24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3" name="Freeform 23"/>
              <p:cNvSpPr>
                <a:spLocks/>
              </p:cNvSpPr>
              <p:nvPr userDrawn="1"/>
            </p:nvSpPr>
            <p:spPr bwMode="auto">
              <a:xfrm>
                <a:off x="9321800" y="3092450"/>
                <a:ext cx="441325" cy="288925"/>
              </a:xfrm>
              <a:custGeom>
                <a:avLst/>
                <a:gdLst>
                  <a:gd name="T0" fmla="*/ 0 w 278"/>
                  <a:gd name="T1" fmla="*/ 182 h 182"/>
                  <a:gd name="T2" fmla="*/ 0 w 278"/>
                  <a:gd name="T3" fmla="*/ 30 h 182"/>
                  <a:gd name="T4" fmla="*/ 0 w 278"/>
                  <a:gd name="T5" fmla="*/ 30 h 182"/>
                  <a:gd name="T6" fmla="*/ 0 w 278"/>
                  <a:gd name="T7" fmla="*/ 24 h 182"/>
                  <a:gd name="T8" fmla="*/ 2 w 278"/>
                  <a:gd name="T9" fmla="*/ 18 h 182"/>
                  <a:gd name="T10" fmla="*/ 8 w 278"/>
                  <a:gd name="T11" fmla="*/ 10 h 182"/>
                  <a:gd name="T12" fmla="*/ 18 w 278"/>
                  <a:gd name="T13" fmla="*/ 2 h 182"/>
                  <a:gd name="T14" fmla="*/ 24 w 278"/>
                  <a:gd name="T15" fmla="*/ 2 h 182"/>
                  <a:gd name="T16" fmla="*/ 28 w 278"/>
                  <a:gd name="T17" fmla="*/ 0 h 182"/>
                  <a:gd name="T18" fmla="*/ 278 w 278"/>
                  <a:gd name="T19" fmla="*/ 0 h 182"/>
                  <a:gd name="T20" fmla="*/ 122 w 278"/>
                  <a:gd name="T21" fmla="*/ 180 h 182"/>
                  <a:gd name="T22" fmla="*/ 122 w 278"/>
                  <a:gd name="T23" fmla="*/ 180 h 182"/>
                  <a:gd name="T24" fmla="*/ 94 w 278"/>
                  <a:gd name="T25" fmla="*/ 176 h 182"/>
                  <a:gd name="T26" fmla="*/ 68 w 278"/>
                  <a:gd name="T27" fmla="*/ 174 h 182"/>
                  <a:gd name="T28" fmla="*/ 68 w 278"/>
                  <a:gd name="T29" fmla="*/ 174 h 182"/>
                  <a:gd name="T30" fmla="*/ 32 w 278"/>
                  <a:gd name="T31" fmla="*/ 176 h 182"/>
                  <a:gd name="T32" fmla="*/ 0 w 278"/>
                  <a:gd name="T33" fmla="*/ 182 h 182"/>
                  <a:gd name="T34" fmla="*/ 0 w 278"/>
                  <a:gd name="T3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8" h="182">
                    <a:moveTo>
                      <a:pt x="0" y="18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10"/>
                    </a:lnTo>
                    <a:lnTo>
                      <a:pt x="18" y="2"/>
                    </a:lnTo>
                    <a:lnTo>
                      <a:pt x="24" y="2"/>
                    </a:lnTo>
                    <a:lnTo>
                      <a:pt x="28" y="0"/>
                    </a:lnTo>
                    <a:lnTo>
                      <a:pt x="278" y="0"/>
                    </a:lnTo>
                    <a:lnTo>
                      <a:pt x="122" y="180"/>
                    </a:lnTo>
                    <a:lnTo>
                      <a:pt x="122" y="180"/>
                    </a:lnTo>
                    <a:lnTo>
                      <a:pt x="94" y="176"/>
                    </a:lnTo>
                    <a:lnTo>
                      <a:pt x="68" y="174"/>
                    </a:lnTo>
                    <a:lnTo>
                      <a:pt x="68" y="174"/>
                    </a:lnTo>
                    <a:lnTo>
                      <a:pt x="32" y="176"/>
                    </a:lnTo>
                    <a:lnTo>
                      <a:pt x="0" y="182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4" name="Freeform 24"/>
              <p:cNvSpPr>
                <a:spLocks/>
              </p:cNvSpPr>
              <p:nvPr userDrawn="1"/>
            </p:nvSpPr>
            <p:spPr bwMode="auto">
              <a:xfrm>
                <a:off x="10074275" y="3092450"/>
                <a:ext cx="625475" cy="625475"/>
              </a:xfrm>
              <a:custGeom>
                <a:avLst/>
                <a:gdLst>
                  <a:gd name="T0" fmla="*/ 364 w 394"/>
                  <a:gd name="T1" fmla="*/ 394 h 394"/>
                  <a:gd name="T2" fmla="*/ 30 w 394"/>
                  <a:gd name="T3" fmla="*/ 394 h 394"/>
                  <a:gd name="T4" fmla="*/ 30 w 394"/>
                  <a:gd name="T5" fmla="*/ 394 h 394"/>
                  <a:gd name="T6" fmla="*/ 24 w 394"/>
                  <a:gd name="T7" fmla="*/ 392 h 394"/>
                  <a:gd name="T8" fmla="*/ 18 w 394"/>
                  <a:gd name="T9" fmla="*/ 392 h 394"/>
                  <a:gd name="T10" fmla="*/ 10 w 394"/>
                  <a:gd name="T11" fmla="*/ 384 h 394"/>
                  <a:gd name="T12" fmla="*/ 2 w 394"/>
                  <a:gd name="T13" fmla="*/ 376 h 394"/>
                  <a:gd name="T14" fmla="*/ 2 w 394"/>
                  <a:gd name="T15" fmla="*/ 370 h 394"/>
                  <a:gd name="T16" fmla="*/ 0 w 394"/>
                  <a:gd name="T17" fmla="*/ 364 h 394"/>
                  <a:gd name="T18" fmla="*/ 0 w 394"/>
                  <a:gd name="T19" fmla="*/ 206 h 394"/>
                  <a:gd name="T20" fmla="*/ 180 w 394"/>
                  <a:gd name="T21" fmla="*/ 0 h 394"/>
                  <a:gd name="T22" fmla="*/ 354 w 394"/>
                  <a:gd name="T23" fmla="*/ 0 h 394"/>
                  <a:gd name="T24" fmla="*/ 354 w 394"/>
                  <a:gd name="T25" fmla="*/ 0 h 394"/>
                  <a:gd name="T26" fmla="*/ 362 w 394"/>
                  <a:gd name="T27" fmla="*/ 2 h 394"/>
                  <a:gd name="T28" fmla="*/ 370 w 394"/>
                  <a:gd name="T29" fmla="*/ 4 h 394"/>
                  <a:gd name="T30" fmla="*/ 376 w 394"/>
                  <a:gd name="T31" fmla="*/ 8 h 394"/>
                  <a:gd name="T32" fmla="*/ 382 w 394"/>
                  <a:gd name="T33" fmla="*/ 12 h 394"/>
                  <a:gd name="T34" fmla="*/ 386 w 394"/>
                  <a:gd name="T35" fmla="*/ 18 h 394"/>
                  <a:gd name="T36" fmla="*/ 390 w 394"/>
                  <a:gd name="T37" fmla="*/ 24 h 394"/>
                  <a:gd name="T38" fmla="*/ 392 w 394"/>
                  <a:gd name="T39" fmla="*/ 32 h 394"/>
                  <a:gd name="T40" fmla="*/ 394 w 394"/>
                  <a:gd name="T41" fmla="*/ 40 h 394"/>
                  <a:gd name="T42" fmla="*/ 394 w 394"/>
                  <a:gd name="T43" fmla="*/ 364 h 394"/>
                  <a:gd name="T44" fmla="*/ 394 w 394"/>
                  <a:gd name="T45" fmla="*/ 364 h 394"/>
                  <a:gd name="T46" fmla="*/ 392 w 394"/>
                  <a:gd name="T47" fmla="*/ 370 h 394"/>
                  <a:gd name="T48" fmla="*/ 392 w 394"/>
                  <a:gd name="T49" fmla="*/ 376 h 394"/>
                  <a:gd name="T50" fmla="*/ 384 w 394"/>
                  <a:gd name="T51" fmla="*/ 384 h 394"/>
                  <a:gd name="T52" fmla="*/ 376 w 394"/>
                  <a:gd name="T53" fmla="*/ 392 h 394"/>
                  <a:gd name="T54" fmla="*/ 370 w 394"/>
                  <a:gd name="T55" fmla="*/ 392 h 394"/>
                  <a:gd name="T56" fmla="*/ 364 w 394"/>
                  <a:gd name="T57" fmla="*/ 394 h 394"/>
                  <a:gd name="T58" fmla="*/ 364 w 394"/>
                  <a:gd name="T59" fmla="*/ 394 h 394"/>
                  <a:gd name="T60" fmla="*/ 364 w 394"/>
                  <a:gd name="T61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94">
                    <a:moveTo>
                      <a:pt x="364" y="394"/>
                    </a:moveTo>
                    <a:lnTo>
                      <a:pt x="30" y="394"/>
                    </a:lnTo>
                    <a:lnTo>
                      <a:pt x="30" y="394"/>
                    </a:lnTo>
                    <a:lnTo>
                      <a:pt x="24" y="392"/>
                    </a:lnTo>
                    <a:lnTo>
                      <a:pt x="18" y="392"/>
                    </a:lnTo>
                    <a:lnTo>
                      <a:pt x="10" y="384"/>
                    </a:lnTo>
                    <a:lnTo>
                      <a:pt x="2" y="376"/>
                    </a:lnTo>
                    <a:lnTo>
                      <a:pt x="2" y="370"/>
                    </a:lnTo>
                    <a:lnTo>
                      <a:pt x="0" y="364"/>
                    </a:lnTo>
                    <a:lnTo>
                      <a:pt x="0" y="206"/>
                    </a:lnTo>
                    <a:lnTo>
                      <a:pt x="18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2"/>
                    </a:lnTo>
                    <a:lnTo>
                      <a:pt x="370" y="4"/>
                    </a:lnTo>
                    <a:lnTo>
                      <a:pt x="376" y="8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364"/>
                    </a:lnTo>
                    <a:lnTo>
                      <a:pt x="394" y="364"/>
                    </a:lnTo>
                    <a:lnTo>
                      <a:pt x="392" y="370"/>
                    </a:lnTo>
                    <a:lnTo>
                      <a:pt x="392" y="376"/>
                    </a:lnTo>
                    <a:lnTo>
                      <a:pt x="384" y="384"/>
                    </a:lnTo>
                    <a:lnTo>
                      <a:pt x="376" y="392"/>
                    </a:lnTo>
                    <a:lnTo>
                      <a:pt x="370" y="392"/>
                    </a:lnTo>
                    <a:lnTo>
                      <a:pt x="364" y="394"/>
                    </a:lnTo>
                    <a:lnTo>
                      <a:pt x="364" y="394"/>
                    </a:lnTo>
                    <a:lnTo>
                      <a:pt x="364" y="3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5" name="Freeform 25"/>
              <p:cNvSpPr>
                <a:spLocks/>
              </p:cNvSpPr>
              <p:nvPr userDrawn="1"/>
            </p:nvSpPr>
            <p:spPr bwMode="auto">
              <a:xfrm>
                <a:off x="7058025" y="3092450"/>
                <a:ext cx="625475" cy="561975"/>
              </a:xfrm>
              <a:custGeom>
                <a:avLst/>
                <a:gdLst>
                  <a:gd name="T0" fmla="*/ 0 w 394"/>
                  <a:gd name="T1" fmla="*/ 354 h 354"/>
                  <a:gd name="T2" fmla="*/ 0 w 394"/>
                  <a:gd name="T3" fmla="*/ 30 h 354"/>
                  <a:gd name="T4" fmla="*/ 0 w 394"/>
                  <a:gd name="T5" fmla="*/ 30 h 354"/>
                  <a:gd name="T6" fmla="*/ 0 w 394"/>
                  <a:gd name="T7" fmla="*/ 24 h 354"/>
                  <a:gd name="T8" fmla="*/ 2 w 394"/>
                  <a:gd name="T9" fmla="*/ 18 h 354"/>
                  <a:gd name="T10" fmla="*/ 8 w 394"/>
                  <a:gd name="T11" fmla="*/ 10 h 354"/>
                  <a:gd name="T12" fmla="*/ 18 w 394"/>
                  <a:gd name="T13" fmla="*/ 2 h 354"/>
                  <a:gd name="T14" fmla="*/ 24 w 394"/>
                  <a:gd name="T15" fmla="*/ 2 h 354"/>
                  <a:gd name="T16" fmla="*/ 30 w 394"/>
                  <a:gd name="T17" fmla="*/ 0 h 354"/>
                  <a:gd name="T18" fmla="*/ 354 w 394"/>
                  <a:gd name="T19" fmla="*/ 0 h 354"/>
                  <a:gd name="T20" fmla="*/ 354 w 394"/>
                  <a:gd name="T21" fmla="*/ 0 h 354"/>
                  <a:gd name="T22" fmla="*/ 362 w 394"/>
                  <a:gd name="T23" fmla="*/ 2 h 354"/>
                  <a:gd name="T24" fmla="*/ 368 w 394"/>
                  <a:gd name="T25" fmla="*/ 4 h 354"/>
                  <a:gd name="T26" fmla="*/ 376 w 394"/>
                  <a:gd name="T27" fmla="*/ 8 h 354"/>
                  <a:gd name="T28" fmla="*/ 382 w 394"/>
                  <a:gd name="T29" fmla="*/ 12 h 354"/>
                  <a:gd name="T30" fmla="*/ 386 w 394"/>
                  <a:gd name="T31" fmla="*/ 18 h 354"/>
                  <a:gd name="T32" fmla="*/ 390 w 394"/>
                  <a:gd name="T33" fmla="*/ 24 h 354"/>
                  <a:gd name="T34" fmla="*/ 392 w 394"/>
                  <a:gd name="T35" fmla="*/ 32 h 354"/>
                  <a:gd name="T36" fmla="*/ 394 w 394"/>
                  <a:gd name="T37" fmla="*/ 40 h 354"/>
                  <a:gd name="T38" fmla="*/ 394 w 394"/>
                  <a:gd name="T39" fmla="*/ 158 h 354"/>
                  <a:gd name="T40" fmla="*/ 0 w 394"/>
                  <a:gd name="T41" fmla="*/ 354 h 354"/>
                  <a:gd name="T42" fmla="*/ 0 w 394"/>
                  <a:gd name="T43" fmla="*/ 35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4" h="354">
                    <a:moveTo>
                      <a:pt x="0" y="354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8" y="10"/>
                    </a:lnTo>
                    <a:lnTo>
                      <a:pt x="18" y="2"/>
                    </a:lnTo>
                    <a:lnTo>
                      <a:pt x="24" y="2"/>
                    </a:lnTo>
                    <a:lnTo>
                      <a:pt x="3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2"/>
                    </a:lnTo>
                    <a:lnTo>
                      <a:pt x="368" y="4"/>
                    </a:lnTo>
                    <a:lnTo>
                      <a:pt x="376" y="8"/>
                    </a:lnTo>
                    <a:lnTo>
                      <a:pt x="382" y="12"/>
                    </a:lnTo>
                    <a:lnTo>
                      <a:pt x="386" y="18"/>
                    </a:lnTo>
                    <a:lnTo>
                      <a:pt x="390" y="24"/>
                    </a:lnTo>
                    <a:lnTo>
                      <a:pt x="392" y="32"/>
                    </a:lnTo>
                    <a:lnTo>
                      <a:pt x="394" y="40"/>
                    </a:lnTo>
                    <a:lnTo>
                      <a:pt x="394" y="158"/>
                    </a:lnTo>
                    <a:lnTo>
                      <a:pt x="0" y="354"/>
                    </a:ln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6" name="Freeform 26"/>
              <p:cNvSpPr>
                <a:spLocks/>
              </p:cNvSpPr>
              <p:nvPr userDrawn="1"/>
            </p:nvSpPr>
            <p:spPr bwMode="auto">
              <a:xfrm>
                <a:off x="8591550" y="3092450"/>
                <a:ext cx="600075" cy="390525"/>
              </a:xfrm>
              <a:custGeom>
                <a:avLst/>
                <a:gdLst>
                  <a:gd name="T0" fmla="*/ 0 w 378"/>
                  <a:gd name="T1" fmla="*/ 4 h 246"/>
                  <a:gd name="T2" fmla="*/ 0 w 378"/>
                  <a:gd name="T3" fmla="*/ 4 h 246"/>
                  <a:gd name="T4" fmla="*/ 6 w 378"/>
                  <a:gd name="T5" fmla="*/ 2 h 246"/>
                  <a:gd name="T6" fmla="*/ 14 w 378"/>
                  <a:gd name="T7" fmla="*/ 0 h 246"/>
                  <a:gd name="T8" fmla="*/ 338 w 378"/>
                  <a:gd name="T9" fmla="*/ 0 h 246"/>
                  <a:gd name="T10" fmla="*/ 338 w 378"/>
                  <a:gd name="T11" fmla="*/ 0 h 246"/>
                  <a:gd name="T12" fmla="*/ 346 w 378"/>
                  <a:gd name="T13" fmla="*/ 2 h 246"/>
                  <a:gd name="T14" fmla="*/ 354 w 378"/>
                  <a:gd name="T15" fmla="*/ 4 h 246"/>
                  <a:gd name="T16" fmla="*/ 360 w 378"/>
                  <a:gd name="T17" fmla="*/ 8 h 246"/>
                  <a:gd name="T18" fmla="*/ 366 w 378"/>
                  <a:gd name="T19" fmla="*/ 12 h 246"/>
                  <a:gd name="T20" fmla="*/ 370 w 378"/>
                  <a:gd name="T21" fmla="*/ 18 h 246"/>
                  <a:gd name="T22" fmla="*/ 374 w 378"/>
                  <a:gd name="T23" fmla="*/ 24 h 246"/>
                  <a:gd name="T24" fmla="*/ 376 w 378"/>
                  <a:gd name="T25" fmla="*/ 32 h 246"/>
                  <a:gd name="T26" fmla="*/ 378 w 378"/>
                  <a:gd name="T27" fmla="*/ 40 h 246"/>
                  <a:gd name="T28" fmla="*/ 378 w 378"/>
                  <a:gd name="T29" fmla="*/ 216 h 246"/>
                  <a:gd name="T30" fmla="*/ 378 w 378"/>
                  <a:gd name="T31" fmla="*/ 216 h 246"/>
                  <a:gd name="T32" fmla="*/ 356 w 378"/>
                  <a:gd name="T33" fmla="*/ 230 h 246"/>
                  <a:gd name="T34" fmla="*/ 336 w 378"/>
                  <a:gd name="T35" fmla="*/ 246 h 246"/>
                  <a:gd name="T36" fmla="*/ 38 w 378"/>
                  <a:gd name="T37" fmla="*/ 114 h 246"/>
                  <a:gd name="T38" fmla="*/ 38 w 378"/>
                  <a:gd name="T39" fmla="*/ 114 h 246"/>
                  <a:gd name="T40" fmla="*/ 32 w 378"/>
                  <a:gd name="T41" fmla="*/ 84 h 246"/>
                  <a:gd name="T42" fmla="*/ 24 w 378"/>
                  <a:gd name="T43" fmla="*/ 56 h 246"/>
                  <a:gd name="T44" fmla="*/ 14 w 378"/>
                  <a:gd name="T45" fmla="*/ 30 h 246"/>
                  <a:gd name="T46" fmla="*/ 0 w 378"/>
                  <a:gd name="T47" fmla="*/ 4 h 246"/>
                  <a:gd name="T48" fmla="*/ 0 w 378"/>
                  <a:gd name="T49" fmla="*/ 4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78" h="246">
                    <a:moveTo>
                      <a:pt x="0" y="4"/>
                    </a:moveTo>
                    <a:lnTo>
                      <a:pt x="0" y="4"/>
                    </a:lnTo>
                    <a:lnTo>
                      <a:pt x="6" y="2"/>
                    </a:lnTo>
                    <a:lnTo>
                      <a:pt x="14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46" y="2"/>
                    </a:lnTo>
                    <a:lnTo>
                      <a:pt x="354" y="4"/>
                    </a:lnTo>
                    <a:lnTo>
                      <a:pt x="360" y="8"/>
                    </a:lnTo>
                    <a:lnTo>
                      <a:pt x="366" y="12"/>
                    </a:lnTo>
                    <a:lnTo>
                      <a:pt x="370" y="18"/>
                    </a:lnTo>
                    <a:lnTo>
                      <a:pt x="374" y="24"/>
                    </a:lnTo>
                    <a:lnTo>
                      <a:pt x="376" y="32"/>
                    </a:lnTo>
                    <a:lnTo>
                      <a:pt x="378" y="40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56" y="230"/>
                    </a:lnTo>
                    <a:lnTo>
                      <a:pt x="336" y="246"/>
                    </a:lnTo>
                    <a:lnTo>
                      <a:pt x="38" y="114"/>
                    </a:lnTo>
                    <a:lnTo>
                      <a:pt x="38" y="114"/>
                    </a:lnTo>
                    <a:lnTo>
                      <a:pt x="32" y="84"/>
                    </a:lnTo>
                    <a:lnTo>
                      <a:pt x="24" y="56"/>
                    </a:lnTo>
                    <a:lnTo>
                      <a:pt x="14" y="3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7" name="Freeform 27"/>
              <p:cNvSpPr>
                <a:spLocks/>
              </p:cNvSpPr>
              <p:nvPr userDrawn="1"/>
            </p:nvSpPr>
            <p:spPr bwMode="auto">
              <a:xfrm>
                <a:off x="9321800" y="2352675"/>
                <a:ext cx="622300" cy="622300"/>
              </a:xfrm>
              <a:custGeom>
                <a:avLst/>
                <a:gdLst>
                  <a:gd name="T0" fmla="*/ 342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4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68 h 392"/>
                  <a:gd name="T16" fmla="*/ 0 w 392"/>
                  <a:gd name="T17" fmla="*/ 362 h 392"/>
                  <a:gd name="T18" fmla="*/ 0 w 392"/>
                  <a:gd name="T19" fmla="*/ 28 h 392"/>
                  <a:gd name="T20" fmla="*/ 0 w 392"/>
                  <a:gd name="T21" fmla="*/ 28 h 392"/>
                  <a:gd name="T22" fmla="*/ 0 w 392"/>
                  <a:gd name="T23" fmla="*/ 22 h 392"/>
                  <a:gd name="T24" fmla="*/ 2 w 392"/>
                  <a:gd name="T25" fmla="*/ 18 h 392"/>
                  <a:gd name="T26" fmla="*/ 8 w 392"/>
                  <a:gd name="T27" fmla="*/ 8 h 392"/>
                  <a:gd name="T28" fmla="*/ 18 w 392"/>
                  <a:gd name="T29" fmla="*/ 2 h 392"/>
                  <a:gd name="T30" fmla="*/ 24 w 392"/>
                  <a:gd name="T31" fmla="*/ 0 h 392"/>
                  <a:gd name="T32" fmla="*/ 28 w 392"/>
                  <a:gd name="T33" fmla="*/ 0 h 392"/>
                  <a:gd name="T34" fmla="*/ 354 w 392"/>
                  <a:gd name="T35" fmla="*/ 0 h 392"/>
                  <a:gd name="T36" fmla="*/ 354 w 392"/>
                  <a:gd name="T37" fmla="*/ 0 h 392"/>
                  <a:gd name="T38" fmla="*/ 362 w 392"/>
                  <a:gd name="T39" fmla="*/ 0 h 392"/>
                  <a:gd name="T40" fmla="*/ 368 w 392"/>
                  <a:gd name="T41" fmla="*/ 2 h 392"/>
                  <a:gd name="T42" fmla="*/ 376 w 392"/>
                  <a:gd name="T43" fmla="*/ 6 h 392"/>
                  <a:gd name="T44" fmla="*/ 380 w 392"/>
                  <a:gd name="T45" fmla="*/ 10 h 392"/>
                  <a:gd name="T46" fmla="*/ 386 w 392"/>
                  <a:gd name="T47" fmla="*/ 16 h 392"/>
                  <a:gd name="T48" fmla="*/ 390 w 392"/>
                  <a:gd name="T49" fmla="*/ 24 h 392"/>
                  <a:gd name="T50" fmla="*/ 392 w 392"/>
                  <a:gd name="T51" fmla="*/ 30 h 392"/>
                  <a:gd name="T52" fmla="*/ 392 w 392"/>
                  <a:gd name="T53" fmla="*/ 38 h 392"/>
                  <a:gd name="T54" fmla="*/ 392 w 392"/>
                  <a:gd name="T55" fmla="*/ 334 h 392"/>
                  <a:gd name="T56" fmla="*/ 342 w 392"/>
                  <a:gd name="T57" fmla="*/ 392 h 392"/>
                  <a:gd name="T58" fmla="*/ 342 w 392"/>
                  <a:gd name="T59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2" h="392">
                    <a:moveTo>
                      <a:pt x="342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4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68"/>
                    </a:lnTo>
                    <a:lnTo>
                      <a:pt x="0" y="36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2" y="0"/>
                    </a:lnTo>
                    <a:lnTo>
                      <a:pt x="368" y="2"/>
                    </a:lnTo>
                    <a:lnTo>
                      <a:pt x="376" y="6"/>
                    </a:lnTo>
                    <a:lnTo>
                      <a:pt x="380" y="10"/>
                    </a:lnTo>
                    <a:lnTo>
                      <a:pt x="386" y="16"/>
                    </a:lnTo>
                    <a:lnTo>
                      <a:pt x="390" y="24"/>
                    </a:lnTo>
                    <a:lnTo>
                      <a:pt x="392" y="30"/>
                    </a:lnTo>
                    <a:lnTo>
                      <a:pt x="392" y="38"/>
                    </a:lnTo>
                    <a:lnTo>
                      <a:pt x="392" y="334"/>
                    </a:lnTo>
                    <a:lnTo>
                      <a:pt x="342" y="392"/>
                    </a:lnTo>
                    <a:lnTo>
                      <a:pt x="342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8" name="Freeform 28"/>
              <p:cNvSpPr>
                <a:spLocks/>
              </p:cNvSpPr>
              <p:nvPr userDrawn="1"/>
            </p:nvSpPr>
            <p:spPr bwMode="auto">
              <a:xfrm>
                <a:off x="10461625" y="2701925"/>
                <a:ext cx="238125" cy="273050"/>
              </a:xfrm>
              <a:custGeom>
                <a:avLst/>
                <a:gdLst>
                  <a:gd name="T0" fmla="*/ 120 w 150"/>
                  <a:gd name="T1" fmla="*/ 172 h 172"/>
                  <a:gd name="T2" fmla="*/ 0 w 150"/>
                  <a:gd name="T3" fmla="*/ 172 h 172"/>
                  <a:gd name="T4" fmla="*/ 150 w 150"/>
                  <a:gd name="T5" fmla="*/ 0 h 172"/>
                  <a:gd name="T6" fmla="*/ 150 w 150"/>
                  <a:gd name="T7" fmla="*/ 142 h 172"/>
                  <a:gd name="T8" fmla="*/ 150 w 150"/>
                  <a:gd name="T9" fmla="*/ 142 h 172"/>
                  <a:gd name="T10" fmla="*/ 148 w 150"/>
                  <a:gd name="T11" fmla="*/ 148 h 172"/>
                  <a:gd name="T12" fmla="*/ 148 w 150"/>
                  <a:gd name="T13" fmla="*/ 154 h 172"/>
                  <a:gd name="T14" fmla="*/ 140 w 150"/>
                  <a:gd name="T15" fmla="*/ 164 h 172"/>
                  <a:gd name="T16" fmla="*/ 132 w 150"/>
                  <a:gd name="T17" fmla="*/ 170 h 172"/>
                  <a:gd name="T18" fmla="*/ 126 w 150"/>
                  <a:gd name="T19" fmla="*/ 172 h 172"/>
                  <a:gd name="T20" fmla="*/ 120 w 150"/>
                  <a:gd name="T21" fmla="*/ 172 h 172"/>
                  <a:gd name="T22" fmla="*/ 120 w 150"/>
                  <a:gd name="T2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0" h="172">
                    <a:moveTo>
                      <a:pt x="120" y="172"/>
                    </a:moveTo>
                    <a:lnTo>
                      <a:pt x="0" y="172"/>
                    </a:lnTo>
                    <a:lnTo>
                      <a:pt x="150" y="0"/>
                    </a:lnTo>
                    <a:lnTo>
                      <a:pt x="150" y="142"/>
                    </a:lnTo>
                    <a:lnTo>
                      <a:pt x="150" y="142"/>
                    </a:lnTo>
                    <a:lnTo>
                      <a:pt x="148" y="148"/>
                    </a:lnTo>
                    <a:lnTo>
                      <a:pt x="148" y="154"/>
                    </a:lnTo>
                    <a:lnTo>
                      <a:pt x="140" y="164"/>
                    </a:lnTo>
                    <a:lnTo>
                      <a:pt x="132" y="170"/>
                    </a:lnTo>
                    <a:lnTo>
                      <a:pt x="126" y="172"/>
                    </a:lnTo>
                    <a:lnTo>
                      <a:pt x="120" y="172"/>
                    </a:lnTo>
                    <a:lnTo>
                      <a:pt x="120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9" name="Freeform 29"/>
              <p:cNvSpPr>
                <a:spLocks/>
              </p:cNvSpPr>
              <p:nvPr userDrawn="1"/>
            </p:nvSpPr>
            <p:spPr bwMode="auto">
              <a:xfrm>
                <a:off x="10074275" y="2352675"/>
                <a:ext cx="333375" cy="381000"/>
              </a:xfrm>
              <a:custGeom>
                <a:avLst/>
                <a:gdLst>
                  <a:gd name="T0" fmla="*/ 0 w 210"/>
                  <a:gd name="T1" fmla="*/ 240 h 240"/>
                  <a:gd name="T2" fmla="*/ 0 w 210"/>
                  <a:gd name="T3" fmla="*/ 28 h 240"/>
                  <a:gd name="T4" fmla="*/ 0 w 210"/>
                  <a:gd name="T5" fmla="*/ 28 h 240"/>
                  <a:gd name="T6" fmla="*/ 2 w 210"/>
                  <a:gd name="T7" fmla="*/ 22 h 240"/>
                  <a:gd name="T8" fmla="*/ 2 w 210"/>
                  <a:gd name="T9" fmla="*/ 18 h 240"/>
                  <a:gd name="T10" fmla="*/ 10 w 210"/>
                  <a:gd name="T11" fmla="*/ 8 h 240"/>
                  <a:gd name="T12" fmla="*/ 18 w 210"/>
                  <a:gd name="T13" fmla="*/ 2 h 240"/>
                  <a:gd name="T14" fmla="*/ 24 w 210"/>
                  <a:gd name="T15" fmla="*/ 0 h 240"/>
                  <a:gd name="T16" fmla="*/ 30 w 210"/>
                  <a:gd name="T17" fmla="*/ 0 h 240"/>
                  <a:gd name="T18" fmla="*/ 210 w 210"/>
                  <a:gd name="T19" fmla="*/ 0 h 240"/>
                  <a:gd name="T20" fmla="*/ 0 w 210"/>
                  <a:gd name="T21" fmla="*/ 240 h 240"/>
                  <a:gd name="T22" fmla="*/ 0 w 210"/>
                  <a:gd name="T2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10" y="8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210" y="0"/>
                    </a:lnTo>
                    <a:lnTo>
                      <a:pt x="0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60" name="Freeform 30"/>
              <p:cNvSpPr>
                <a:spLocks/>
              </p:cNvSpPr>
              <p:nvPr userDrawn="1"/>
            </p:nvSpPr>
            <p:spPr bwMode="auto">
              <a:xfrm>
                <a:off x="7813675" y="2352675"/>
                <a:ext cx="622300" cy="622300"/>
              </a:xfrm>
              <a:custGeom>
                <a:avLst/>
                <a:gdLst>
                  <a:gd name="T0" fmla="*/ 54 w 392"/>
                  <a:gd name="T1" fmla="*/ 392 h 392"/>
                  <a:gd name="T2" fmla="*/ 28 w 392"/>
                  <a:gd name="T3" fmla="*/ 392 h 392"/>
                  <a:gd name="T4" fmla="*/ 28 w 392"/>
                  <a:gd name="T5" fmla="*/ 392 h 392"/>
                  <a:gd name="T6" fmla="*/ 22 w 392"/>
                  <a:gd name="T7" fmla="*/ 392 h 392"/>
                  <a:gd name="T8" fmla="*/ 18 w 392"/>
                  <a:gd name="T9" fmla="*/ 390 h 392"/>
                  <a:gd name="T10" fmla="*/ 8 w 392"/>
                  <a:gd name="T11" fmla="*/ 384 h 392"/>
                  <a:gd name="T12" fmla="*/ 2 w 392"/>
                  <a:gd name="T13" fmla="*/ 374 h 392"/>
                  <a:gd name="T14" fmla="*/ 0 w 392"/>
                  <a:gd name="T15" fmla="*/ 368 h 392"/>
                  <a:gd name="T16" fmla="*/ 0 w 392"/>
                  <a:gd name="T17" fmla="*/ 362 h 392"/>
                  <a:gd name="T18" fmla="*/ 0 w 392"/>
                  <a:gd name="T19" fmla="*/ 28 h 392"/>
                  <a:gd name="T20" fmla="*/ 0 w 392"/>
                  <a:gd name="T21" fmla="*/ 28 h 392"/>
                  <a:gd name="T22" fmla="*/ 0 w 392"/>
                  <a:gd name="T23" fmla="*/ 22 h 392"/>
                  <a:gd name="T24" fmla="*/ 2 w 392"/>
                  <a:gd name="T25" fmla="*/ 18 h 392"/>
                  <a:gd name="T26" fmla="*/ 8 w 392"/>
                  <a:gd name="T27" fmla="*/ 8 h 392"/>
                  <a:gd name="T28" fmla="*/ 18 w 392"/>
                  <a:gd name="T29" fmla="*/ 2 h 392"/>
                  <a:gd name="T30" fmla="*/ 22 w 392"/>
                  <a:gd name="T31" fmla="*/ 0 h 392"/>
                  <a:gd name="T32" fmla="*/ 28 w 392"/>
                  <a:gd name="T33" fmla="*/ 0 h 392"/>
                  <a:gd name="T34" fmla="*/ 352 w 392"/>
                  <a:gd name="T35" fmla="*/ 0 h 392"/>
                  <a:gd name="T36" fmla="*/ 352 w 392"/>
                  <a:gd name="T37" fmla="*/ 0 h 392"/>
                  <a:gd name="T38" fmla="*/ 360 w 392"/>
                  <a:gd name="T39" fmla="*/ 0 h 392"/>
                  <a:gd name="T40" fmla="*/ 368 w 392"/>
                  <a:gd name="T41" fmla="*/ 2 h 392"/>
                  <a:gd name="T42" fmla="*/ 374 w 392"/>
                  <a:gd name="T43" fmla="*/ 6 h 392"/>
                  <a:gd name="T44" fmla="*/ 380 w 392"/>
                  <a:gd name="T45" fmla="*/ 10 h 392"/>
                  <a:gd name="T46" fmla="*/ 386 w 392"/>
                  <a:gd name="T47" fmla="*/ 16 h 392"/>
                  <a:gd name="T48" fmla="*/ 388 w 392"/>
                  <a:gd name="T49" fmla="*/ 24 h 392"/>
                  <a:gd name="T50" fmla="*/ 392 w 392"/>
                  <a:gd name="T51" fmla="*/ 30 h 392"/>
                  <a:gd name="T52" fmla="*/ 392 w 392"/>
                  <a:gd name="T53" fmla="*/ 38 h 392"/>
                  <a:gd name="T54" fmla="*/ 392 w 392"/>
                  <a:gd name="T55" fmla="*/ 362 h 392"/>
                  <a:gd name="T56" fmla="*/ 392 w 392"/>
                  <a:gd name="T57" fmla="*/ 362 h 392"/>
                  <a:gd name="T58" fmla="*/ 392 w 392"/>
                  <a:gd name="T59" fmla="*/ 370 h 392"/>
                  <a:gd name="T60" fmla="*/ 392 w 392"/>
                  <a:gd name="T61" fmla="*/ 370 h 392"/>
                  <a:gd name="T62" fmla="*/ 374 w 392"/>
                  <a:gd name="T63" fmla="*/ 360 h 392"/>
                  <a:gd name="T64" fmla="*/ 356 w 392"/>
                  <a:gd name="T65" fmla="*/ 352 h 392"/>
                  <a:gd name="T66" fmla="*/ 338 w 392"/>
                  <a:gd name="T67" fmla="*/ 344 h 392"/>
                  <a:gd name="T68" fmla="*/ 318 w 392"/>
                  <a:gd name="T69" fmla="*/ 338 h 392"/>
                  <a:gd name="T70" fmla="*/ 300 w 392"/>
                  <a:gd name="T71" fmla="*/ 334 h 392"/>
                  <a:gd name="T72" fmla="*/ 280 w 392"/>
                  <a:gd name="T73" fmla="*/ 330 h 392"/>
                  <a:gd name="T74" fmla="*/ 258 w 392"/>
                  <a:gd name="T75" fmla="*/ 328 h 392"/>
                  <a:gd name="T76" fmla="*/ 238 w 392"/>
                  <a:gd name="T77" fmla="*/ 328 h 392"/>
                  <a:gd name="T78" fmla="*/ 238 w 392"/>
                  <a:gd name="T79" fmla="*/ 328 h 392"/>
                  <a:gd name="T80" fmla="*/ 212 w 392"/>
                  <a:gd name="T81" fmla="*/ 328 h 392"/>
                  <a:gd name="T82" fmla="*/ 188 w 392"/>
                  <a:gd name="T83" fmla="*/ 332 h 392"/>
                  <a:gd name="T84" fmla="*/ 162 w 392"/>
                  <a:gd name="T85" fmla="*/ 336 h 392"/>
                  <a:gd name="T86" fmla="*/ 138 w 392"/>
                  <a:gd name="T87" fmla="*/ 344 h 392"/>
                  <a:gd name="T88" fmla="*/ 116 w 392"/>
                  <a:gd name="T89" fmla="*/ 354 h 392"/>
                  <a:gd name="T90" fmla="*/ 94 w 392"/>
                  <a:gd name="T91" fmla="*/ 364 h 392"/>
                  <a:gd name="T92" fmla="*/ 74 w 392"/>
                  <a:gd name="T93" fmla="*/ 378 h 392"/>
                  <a:gd name="T94" fmla="*/ 54 w 392"/>
                  <a:gd name="T95" fmla="*/ 392 h 392"/>
                  <a:gd name="T96" fmla="*/ 54 w 392"/>
                  <a:gd name="T97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92" h="392">
                    <a:moveTo>
                      <a:pt x="54" y="392"/>
                    </a:moveTo>
                    <a:lnTo>
                      <a:pt x="28" y="392"/>
                    </a:lnTo>
                    <a:lnTo>
                      <a:pt x="28" y="392"/>
                    </a:lnTo>
                    <a:lnTo>
                      <a:pt x="22" y="392"/>
                    </a:lnTo>
                    <a:lnTo>
                      <a:pt x="18" y="390"/>
                    </a:lnTo>
                    <a:lnTo>
                      <a:pt x="8" y="384"/>
                    </a:lnTo>
                    <a:lnTo>
                      <a:pt x="2" y="374"/>
                    </a:lnTo>
                    <a:lnTo>
                      <a:pt x="0" y="368"/>
                    </a:lnTo>
                    <a:lnTo>
                      <a:pt x="0" y="36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2" y="18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52" y="0"/>
                    </a:lnTo>
                    <a:lnTo>
                      <a:pt x="352" y="0"/>
                    </a:lnTo>
                    <a:lnTo>
                      <a:pt x="360" y="0"/>
                    </a:lnTo>
                    <a:lnTo>
                      <a:pt x="368" y="2"/>
                    </a:lnTo>
                    <a:lnTo>
                      <a:pt x="374" y="6"/>
                    </a:lnTo>
                    <a:lnTo>
                      <a:pt x="380" y="10"/>
                    </a:lnTo>
                    <a:lnTo>
                      <a:pt x="386" y="16"/>
                    </a:lnTo>
                    <a:lnTo>
                      <a:pt x="388" y="24"/>
                    </a:lnTo>
                    <a:lnTo>
                      <a:pt x="392" y="30"/>
                    </a:lnTo>
                    <a:lnTo>
                      <a:pt x="392" y="38"/>
                    </a:lnTo>
                    <a:lnTo>
                      <a:pt x="392" y="362"/>
                    </a:lnTo>
                    <a:lnTo>
                      <a:pt x="392" y="362"/>
                    </a:lnTo>
                    <a:lnTo>
                      <a:pt x="392" y="370"/>
                    </a:lnTo>
                    <a:lnTo>
                      <a:pt x="392" y="370"/>
                    </a:lnTo>
                    <a:lnTo>
                      <a:pt x="374" y="360"/>
                    </a:lnTo>
                    <a:lnTo>
                      <a:pt x="356" y="352"/>
                    </a:lnTo>
                    <a:lnTo>
                      <a:pt x="338" y="344"/>
                    </a:lnTo>
                    <a:lnTo>
                      <a:pt x="318" y="338"/>
                    </a:lnTo>
                    <a:lnTo>
                      <a:pt x="300" y="334"/>
                    </a:lnTo>
                    <a:lnTo>
                      <a:pt x="280" y="330"/>
                    </a:lnTo>
                    <a:lnTo>
                      <a:pt x="258" y="328"/>
                    </a:lnTo>
                    <a:lnTo>
                      <a:pt x="238" y="328"/>
                    </a:lnTo>
                    <a:lnTo>
                      <a:pt x="238" y="328"/>
                    </a:lnTo>
                    <a:lnTo>
                      <a:pt x="212" y="328"/>
                    </a:lnTo>
                    <a:lnTo>
                      <a:pt x="188" y="332"/>
                    </a:lnTo>
                    <a:lnTo>
                      <a:pt x="162" y="336"/>
                    </a:lnTo>
                    <a:lnTo>
                      <a:pt x="138" y="344"/>
                    </a:lnTo>
                    <a:lnTo>
                      <a:pt x="116" y="354"/>
                    </a:lnTo>
                    <a:lnTo>
                      <a:pt x="94" y="364"/>
                    </a:lnTo>
                    <a:lnTo>
                      <a:pt x="74" y="378"/>
                    </a:lnTo>
                    <a:lnTo>
                      <a:pt x="54" y="392"/>
                    </a:lnTo>
                    <a:lnTo>
                      <a:pt x="54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21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-1"/>
            <a:ext cx="9144000" cy="14400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405000" y="720001"/>
            <a:ext cx="4149987" cy="507831"/>
          </a:xfrm>
        </p:spPr>
        <p:txBody>
          <a:bodyPr wrap="square" anchor="t">
            <a:sp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9509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뒷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 19"/>
          <p:cNvSpPr>
            <a:spLocks noChangeAspect="1"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connsiteX0" fmla="*/ 470146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470146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grpSp>
        <p:nvGrpSpPr>
          <p:cNvPr id="6" name="그룹 5"/>
          <p:cNvGrpSpPr/>
          <p:nvPr userDrawn="1"/>
        </p:nvGrpSpPr>
        <p:grpSpPr>
          <a:xfrm>
            <a:off x="0" y="-1"/>
            <a:ext cx="9145191" cy="3009240"/>
            <a:chOff x="0" y="0"/>
            <a:chExt cx="12193588" cy="396875"/>
          </a:xfrm>
        </p:grpSpPr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2032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6096000" y="0"/>
              <a:ext cx="2032000" cy="396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4064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12192000" y="0"/>
              <a:ext cx="1588" cy="396875"/>
            </a:xfrm>
            <a:prstGeom prst="rect">
              <a:avLst/>
            </a:prstGeom>
            <a:solidFill>
              <a:srgbClr val="11BB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160000" y="0"/>
              <a:ext cx="2032000" cy="3968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8128000" y="0"/>
              <a:ext cx="2032000" cy="396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텍스트 개체 틀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31013" y="3933338"/>
            <a:ext cx="4534361" cy="369332"/>
          </a:xfrm>
        </p:spPr>
        <p:txBody>
          <a:bodyPr wrap="square"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ko-KR" altLang="en-US" sz="2000" b="1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2331013" y="3159729"/>
            <a:ext cx="4534361" cy="646331"/>
          </a:xfrm>
        </p:spPr>
        <p:txBody>
          <a:bodyPr wrap="square" anchor="t">
            <a:spAutoFit/>
          </a:bodyPr>
          <a:lstStyle>
            <a:lvl1pPr algn="ctr">
              <a:defRPr lang="ko-KR" altLang="en-US" sz="4000" b="1" kern="1200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 hasCustomPrompt="1"/>
          </p:nvPr>
        </p:nvSpPr>
        <p:spPr>
          <a:xfrm>
            <a:off x="4071150" y="5588689"/>
            <a:ext cx="1001700" cy="216982"/>
          </a:xfrm>
        </p:spPr>
        <p:txBody>
          <a:bodyPr wrap="square">
            <a:sp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Logo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2779546" y="4322039"/>
            <a:ext cx="3637296" cy="230832"/>
          </a:xfrm>
        </p:spPr>
        <p:txBody>
          <a:bodyPr wrap="square">
            <a:spAutoFit/>
          </a:bodyPr>
          <a:lstStyle>
            <a:lvl1pPr marL="0" indent="0" algn="ctr"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grpSp>
        <p:nvGrpSpPr>
          <p:cNvPr id="19" name="그룹 18"/>
          <p:cNvGrpSpPr>
            <a:grpSpLocks noChangeAspect="1"/>
          </p:cNvGrpSpPr>
          <p:nvPr userDrawn="1"/>
        </p:nvGrpSpPr>
        <p:grpSpPr>
          <a:xfrm>
            <a:off x="3982680" y="1766154"/>
            <a:ext cx="1178640" cy="1043112"/>
            <a:chOff x="4411663" y="1938338"/>
            <a:chExt cx="3368675" cy="2981325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4411663" y="2674938"/>
              <a:ext cx="3368675" cy="2244725"/>
            </a:xfrm>
            <a:custGeom>
              <a:avLst/>
              <a:gdLst>
                <a:gd name="T0" fmla="*/ 1942 w 2122"/>
                <a:gd name="T1" fmla="*/ 2 h 1414"/>
                <a:gd name="T2" fmla="*/ 1888 w 2122"/>
                <a:gd name="T3" fmla="*/ 26 h 1414"/>
                <a:gd name="T4" fmla="*/ 1848 w 2122"/>
                <a:gd name="T5" fmla="*/ 66 h 1414"/>
                <a:gd name="T6" fmla="*/ 1824 w 2122"/>
                <a:gd name="T7" fmla="*/ 120 h 1414"/>
                <a:gd name="T8" fmla="*/ 1822 w 2122"/>
                <a:gd name="T9" fmla="*/ 164 h 1414"/>
                <a:gd name="T10" fmla="*/ 1838 w 2122"/>
                <a:gd name="T11" fmla="*/ 216 h 1414"/>
                <a:gd name="T12" fmla="*/ 1446 w 2122"/>
                <a:gd name="T13" fmla="*/ 964 h 1414"/>
                <a:gd name="T14" fmla="*/ 1380 w 2122"/>
                <a:gd name="T15" fmla="*/ 960 h 1414"/>
                <a:gd name="T16" fmla="*/ 806 w 2122"/>
                <a:gd name="T17" fmla="*/ 618 h 1414"/>
                <a:gd name="T18" fmla="*/ 808 w 2122"/>
                <a:gd name="T19" fmla="*/ 576 h 1414"/>
                <a:gd name="T20" fmla="*/ 790 w 2122"/>
                <a:gd name="T21" fmla="*/ 520 h 1414"/>
                <a:gd name="T22" fmla="*/ 754 w 2122"/>
                <a:gd name="T23" fmla="*/ 476 h 1414"/>
                <a:gd name="T24" fmla="*/ 702 w 2122"/>
                <a:gd name="T25" fmla="*/ 448 h 1414"/>
                <a:gd name="T26" fmla="*/ 658 w 2122"/>
                <a:gd name="T27" fmla="*/ 440 h 1414"/>
                <a:gd name="T28" fmla="*/ 600 w 2122"/>
                <a:gd name="T29" fmla="*/ 452 h 1414"/>
                <a:gd name="T30" fmla="*/ 552 w 2122"/>
                <a:gd name="T31" fmla="*/ 484 h 1414"/>
                <a:gd name="T32" fmla="*/ 520 w 2122"/>
                <a:gd name="T33" fmla="*/ 532 h 1414"/>
                <a:gd name="T34" fmla="*/ 508 w 2122"/>
                <a:gd name="T35" fmla="*/ 592 h 1414"/>
                <a:gd name="T36" fmla="*/ 518 w 2122"/>
                <a:gd name="T37" fmla="*/ 648 h 1414"/>
                <a:gd name="T38" fmla="*/ 172 w 2122"/>
                <a:gd name="T39" fmla="*/ 1114 h 1414"/>
                <a:gd name="T40" fmla="*/ 122 w 2122"/>
                <a:gd name="T41" fmla="*/ 1116 h 1414"/>
                <a:gd name="T42" fmla="*/ 68 w 2122"/>
                <a:gd name="T43" fmla="*/ 1138 h 1414"/>
                <a:gd name="T44" fmla="*/ 26 w 2122"/>
                <a:gd name="T45" fmla="*/ 1180 h 1414"/>
                <a:gd name="T46" fmla="*/ 4 w 2122"/>
                <a:gd name="T47" fmla="*/ 1234 h 1414"/>
                <a:gd name="T48" fmla="*/ 2 w 2122"/>
                <a:gd name="T49" fmla="*/ 1278 h 1414"/>
                <a:gd name="T50" fmla="*/ 20 w 2122"/>
                <a:gd name="T51" fmla="*/ 1336 h 1414"/>
                <a:gd name="T52" fmla="*/ 56 w 2122"/>
                <a:gd name="T53" fmla="*/ 1380 h 1414"/>
                <a:gd name="T54" fmla="*/ 106 w 2122"/>
                <a:gd name="T55" fmla="*/ 1408 h 1414"/>
                <a:gd name="T56" fmla="*/ 152 w 2122"/>
                <a:gd name="T57" fmla="*/ 1414 h 1414"/>
                <a:gd name="T58" fmla="*/ 210 w 2122"/>
                <a:gd name="T59" fmla="*/ 1402 h 1414"/>
                <a:gd name="T60" fmla="*/ 258 w 2122"/>
                <a:gd name="T61" fmla="*/ 1370 h 1414"/>
                <a:gd name="T62" fmla="*/ 290 w 2122"/>
                <a:gd name="T63" fmla="*/ 1322 h 1414"/>
                <a:gd name="T64" fmla="*/ 302 w 2122"/>
                <a:gd name="T65" fmla="*/ 1264 h 1414"/>
                <a:gd name="T66" fmla="*/ 288 w 2122"/>
                <a:gd name="T67" fmla="*/ 1198 h 1414"/>
                <a:gd name="T68" fmla="*/ 632 w 2122"/>
                <a:gd name="T69" fmla="*/ 740 h 1414"/>
                <a:gd name="T70" fmla="*/ 708 w 2122"/>
                <a:gd name="T71" fmla="*/ 734 h 1414"/>
                <a:gd name="T72" fmla="*/ 1258 w 2122"/>
                <a:gd name="T73" fmla="*/ 1080 h 1414"/>
                <a:gd name="T74" fmla="*/ 1256 w 2122"/>
                <a:gd name="T75" fmla="*/ 1124 h 1414"/>
                <a:gd name="T76" fmla="*/ 1274 w 2122"/>
                <a:gd name="T77" fmla="*/ 1180 h 1414"/>
                <a:gd name="T78" fmla="*/ 1310 w 2122"/>
                <a:gd name="T79" fmla="*/ 1224 h 1414"/>
                <a:gd name="T80" fmla="*/ 1360 w 2122"/>
                <a:gd name="T81" fmla="*/ 1252 h 1414"/>
                <a:gd name="T82" fmla="*/ 1406 w 2122"/>
                <a:gd name="T83" fmla="*/ 1260 h 1414"/>
                <a:gd name="T84" fmla="*/ 1464 w 2122"/>
                <a:gd name="T85" fmla="*/ 1248 h 1414"/>
                <a:gd name="T86" fmla="*/ 1512 w 2122"/>
                <a:gd name="T87" fmla="*/ 1216 h 1414"/>
                <a:gd name="T88" fmla="*/ 1544 w 2122"/>
                <a:gd name="T89" fmla="*/ 1168 h 1414"/>
                <a:gd name="T90" fmla="*/ 1556 w 2122"/>
                <a:gd name="T91" fmla="*/ 1108 h 1414"/>
                <a:gd name="T92" fmla="*/ 1542 w 2122"/>
                <a:gd name="T93" fmla="*/ 1044 h 1414"/>
                <a:gd name="T94" fmla="*/ 1972 w 2122"/>
                <a:gd name="T95" fmla="*/ 300 h 1414"/>
                <a:gd name="T96" fmla="*/ 2018 w 2122"/>
                <a:gd name="T97" fmla="*/ 294 h 1414"/>
                <a:gd name="T98" fmla="*/ 2068 w 2122"/>
                <a:gd name="T99" fmla="*/ 266 h 1414"/>
                <a:gd name="T100" fmla="*/ 2104 w 2122"/>
                <a:gd name="T101" fmla="*/ 222 h 1414"/>
                <a:gd name="T102" fmla="*/ 2122 w 2122"/>
                <a:gd name="T103" fmla="*/ 166 h 1414"/>
                <a:gd name="T104" fmla="*/ 2120 w 2122"/>
                <a:gd name="T105" fmla="*/ 120 h 1414"/>
                <a:gd name="T106" fmla="*/ 2098 w 2122"/>
                <a:gd name="T107" fmla="*/ 66 h 1414"/>
                <a:gd name="T108" fmla="*/ 2056 w 2122"/>
                <a:gd name="T109" fmla="*/ 26 h 1414"/>
                <a:gd name="T110" fmla="*/ 2002 w 2122"/>
                <a:gd name="T111" fmla="*/ 2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22" h="1414">
                  <a:moveTo>
                    <a:pt x="1972" y="0"/>
                  </a:moveTo>
                  <a:lnTo>
                    <a:pt x="1972" y="0"/>
                  </a:lnTo>
                  <a:lnTo>
                    <a:pt x="1956" y="0"/>
                  </a:lnTo>
                  <a:lnTo>
                    <a:pt x="1942" y="2"/>
                  </a:lnTo>
                  <a:lnTo>
                    <a:pt x="1928" y="6"/>
                  </a:lnTo>
                  <a:lnTo>
                    <a:pt x="1914" y="12"/>
                  </a:lnTo>
                  <a:lnTo>
                    <a:pt x="1900" y="18"/>
                  </a:lnTo>
                  <a:lnTo>
                    <a:pt x="1888" y="26"/>
                  </a:lnTo>
                  <a:lnTo>
                    <a:pt x="1876" y="34"/>
                  </a:lnTo>
                  <a:lnTo>
                    <a:pt x="1866" y="44"/>
                  </a:lnTo>
                  <a:lnTo>
                    <a:pt x="1856" y="54"/>
                  </a:lnTo>
                  <a:lnTo>
                    <a:pt x="1848" y="66"/>
                  </a:lnTo>
                  <a:lnTo>
                    <a:pt x="1840" y="78"/>
                  </a:lnTo>
                  <a:lnTo>
                    <a:pt x="1834" y="92"/>
                  </a:lnTo>
                  <a:lnTo>
                    <a:pt x="1828" y="106"/>
                  </a:lnTo>
                  <a:lnTo>
                    <a:pt x="1824" y="120"/>
                  </a:lnTo>
                  <a:lnTo>
                    <a:pt x="1822" y="134"/>
                  </a:lnTo>
                  <a:lnTo>
                    <a:pt x="1822" y="150"/>
                  </a:lnTo>
                  <a:lnTo>
                    <a:pt x="1822" y="150"/>
                  </a:lnTo>
                  <a:lnTo>
                    <a:pt x="1822" y="164"/>
                  </a:lnTo>
                  <a:lnTo>
                    <a:pt x="1824" y="178"/>
                  </a:lnTo>
                  <a:lnTo>
                    <a:pt x="1828" y="192"/>
                  </a:lnTo>
                  <a:lnTo>
                    <a:pt x="1832" y="204"/>
                  </a:lnTo>
                  <a:lnTo>
                    <a:pt x="1838" y="216"/>
                  </a:lnTo>
                  <a:lnTo>
                    <a:pt x="1844" y="228"/>
                  </a:lnTo>
                  <a:lnTo>
                    <a:pt x="1860" y="250"/>
                  </a:lnTo>
                  <a:lnTo>
                    <a:pt x="1446" y="964"/>
                  </a:lnTo>
                  <a:lnTo>
                    <a:pt x="1446" y="964"/>
                  </a:lnTo>
                  <a:lnTo>
                    <a:pt x="1426" y="960"/>
                  </a:lnTo>
                  <a:lnTo>
                    <a:pt x="1406" y="958"/>
                  </a:lnTo>
                  <a:lnTo>
                    <a:pt x="1406" y="958"/>
                  </a:lnTo>
                  <a:lnTo>
                    <a:pt x="1380" y="960"/>
                  </a:lnTo>
                  <a:lnTo>
                    <a:pt x="1356" y="966"/>
                  </a:lnTo>
                  <a:lnTo>
                    <a:pt x="1334" y="976"/>
                  </a:lnTo>
                  <a:lnTo>
                    <a:pt x="1312" y="990"/>
                  </a:lnTo>
                  <a:lnTo>
                    <a:pt x="806" y="618"/>
                  </a:lnTo>
                  <a:lnTo>
                    <a:pt x="806" y="618"/>
                  </a:lnTo>
                  <a:lnTo>
                    <a:pt x="808" y="592"/>
                  </a:lnTo>
                  <a:lnTo>
                    <a:pt x="808" y="592"/>
                  </a:lnTo>
                  <a:lnTo>
                    <a:pt x="808" y="576"/>
                  </a:lnTo>
                  <a:lnTo>
                    <a:pt x="806" y="560"/>
                  </a:lnTo>
                  <a:lnTo>
                    <a:pt x="802" y="546"/>
                  </a:lnTo>
                  <a:lnTo>
                    <a:pt x="796" y="532"/>
                  </a:lnTo>
                  <a:lnTo>
                    <a:pt x="790" y="520"/>
                  </a:lnTo>
                  <a:lnTo>
                    <a:pt x="782" y="508"/>
                  </a:lnTo>
                  <a:lnTo>
                    <a:pt x="774" y="496"/>
                  </a:lnTo>
                  <a:lnTo>
                    <a:pt x="764" y="484"/>
                  </a:lnTo>
                  <a:lnTo>
                    <a:pt x="754" y="476"/>
                  </a:lnTo>
                  <a:lnTo>
                    <a:pt x="742" y="466"/>
                  </a:lnTo>
                  <a:lnTo>
                    <a:pt x="730" y="458"/>
                  </a:lnTo>
                  <a:lnTo>
                    <a:pt x="716" y="452"/>
                  </a:lnTo>
                  <a:lnTo>
                    <a:pt x="702" y="448"/>
                  </a:lnTo>
                  <a:lnTo>
                    <a:pt x="688" y="444"/>
                  </a:lnTo>
                  <a:lnTo>
                    <a:pt x="674" y="442"/>
                  </a:lnTo>
                  <a:lnTo>
                    <a:pt x="658" y="440"/>
                  </a:lnTo>
                  <a:lnTo>
                    <a:pt x="658" y="440"/>
                  </a:lnTo>
                  <a:lnTo>
                    <a:pt x="642" y="442"/>
                  </a:lnTo>
                  <a:lnTo>
                    <a:pt x="628" y="444"/>
                  </a:lnTo>
                  <a:lnTo>
                    <a:pt x="614" y="448"/>
                  </a:lnTo>
                  <a:lnTo>
                    <a:pt x="600" y="452"/>
                  </a:lnTo>
                  <a:lnTo>
                    <a:pt x="586" y="458"/>
                  </a:lnTo>
                  <a:lnTo>
                    <a:pt x="574" y="466"/>
                  </a:lnTo>
                  <a:lnTo>
                    <a:pt x="562" y="476"/>
                  </a:lnTo>
                  <a:lnTo>
                    <a:pt x="552" y="484"/>
                  </a:lnTo>
                  <a:lnTo>
                    <a:pt x="542" y="496"/>
                  </a:lnTo>
                  <a:lnTo>
                    <a:pt x="534" y="508"/>
                  </a:lnTo>
                  <a:lnTo>
                    <a:pt x="526" y="520"/>
                  </a:lnTo>
                  <a:lnTo>
                    <a:pt x="520" y="532"/>
                  </a:lnTo>
                  <a:lnTo>
                    <a:pt x="514" y="546"/>
                  </a:lnTo>
                  <a:lnTo>
                    <a:pt x="510" y="560"/>
                  </a:lnTo>
                  <a:lnTo>
                    <a:pt x="508" y="576"/>
                  </a:lnTo>
                  <a:lnTo>
                    <a:pt x="508" y="592"/>
                  </a:lnTo>
                  <a:lnTo>
                    <a:pt x="508" y="592"/>
                  </a:lnTo>
                  <a:lnTo>
                    <a:pt x="508" y="612"/>
                  </a:lnTo>
                  <a:lnTo>
                    <a:pt x="512" y="630"/>
                  </a:lnTo>
                  <a:lnTo>
                    <a:pt x="518" y="648"/>
                  </a:lnTo>
                  <a:lnTo>
                    <a:pt x="526" y="666"/>
                  </a:lnTo>
                  <a:lnTo>
                    <a:pt x="192" y="1118"/>
                  </a:lnTo>
                  <a:lnTo>
                    <a:pt x="192" y="1118"/>
                  </a:lnTo>
                  <a:lnTo>
                    <a:pt x="172" y="1114"/>
                  </a:lnTo>
                  <a:lnTo>
                    <a:pt x="152" y="1112"/>
                  </a:lnTo>
                  <a:lnTo>
                    <a:pt x="152" y="1112"/>
                  </a:lnTo>
                  <a:lnTo>
                    <a:pt x="136" y="1114"/>
                  </a:lnTo>
                  <a:lnTo>
                    <a:pt x="122" y="1116"/>
                  </a:lnTo>
                  <a:lnTo>
                    <a:pt x="106" y="1120"/>
                  </a:lnTo>
                  <a:lnTo>
                    <a:pt x="92" y="1124"/>
                  </a:lnTo>
                  <a:lnTo>
                    <a:pt x="80" y="1132"/>
                  </a:lnTo>
                  <a:lnTo>
                    <a:pt x="68" y="1138"/>
                  </a:lnTo>
                  <a:lnTo>
                    <a:pt x="56" y="1148"/>
                  </a:lnTo>
                  <a:lnTo>
                    <a:pt x="44" y="1158"/>
                  </a:lnTo>
                  <a:lnTo>
                    <a:pt x="36" y="1168"/>
                  </a:lnTo>
                  <a:lnTo>
                    <a:pt x="26" y="1180"/>
                  </a:lnTo>
                  <a:lnTo>
                    <a:pt x="20" y="1192"/>
                  </a:lnTo>
                  <a:lnTo>
                    <a:pt x="12" y="1204"/>
                  </a:lnTo>
                  <a:lnTo>
                    <a:pt x="8" y="1218"/>
                  </a:lnTo>
                  <a:lnTo>
                    <a:pt x="4" y="1234"/>
                  </a:lnTo>
                  <a:lnTo>
                    <a:pt x="2" y="1248"/>
                  </a:lnTo>
                  <a:lnTo>
                    <a:pt x="0" y="1264"/>
                  </a:lnTo>
                  <a:lnTo>
                    <a:pt x="0" y="1264"/>
                  </a:lnTo>
                  <a:lnTo>
                    <a:pt x="2" y="1278"/>
                  </a:lnTo>
                  <a:lnTo>
                    <a:pt x="4" y="1294"/>
                  </a:lnTo>
                  <a:lnTo>
                    <a:pt x="8" y="1308"/>
                  </a:lnTo>
                  <a:lnTo>
                    <a:pt x="12" y="1322"/>
                  </a:lnTo>
                  <a:lnTo>
                    <a:pt x="20" y="1336"/>
                  </a:lnTo>
                  <a:lnTo>
                    <a:pt x="26" y="1348"/>
                  </a:lnTo>
                  <a:lnTo>
                    <a:pt x="36" y="1360"/>
                  </a:lnTo>
                  <a:lnTo>
                    <a:pt x="44" y="1370"/>
                  </a:lnTo>
                  <a:lnTo>
                    <a:pt x="56" y="1380"/>
                  </a:lnTo>
                  <a:lnTo>
                    <a:pt x="68" y="1388"/>
                  </a:lnTo>
                  <a:lnTo>
                    <a:pt x="80" y="1396"/>
                  </a:lnTo>
                  <a:lnTo>
                    <a:pt x="92" y="1402"/>
                  </a:lnTo>
                  <a:lnTo>
                    <a:pt x="106" y="1408"/>
                  </a:lnTo>
                  <a:lnTo>
                    <a:pt x="122" y="1412"/>
                  </a:lnTo>
                  <a:lnTo>
                    <a:pt x="136" y="1414"/>
                  </a:lnTo>
                  <a:lnTo>
                    <a:pt x="152" y="1414"/>
                  </a:lnTo>
                  <a:lnTo>
                    <a:pt x="152" y="1414"/>
                  </a:lnTo>
                  <a:lnTo>
                    <a:pt x="166" y="1414"/>
                  </a:lnTo>
                  <a:lnTo>
                    <a:pt x="182" y="1412"/>
                  </a:lnTo>
                  <a:lnTo>
                    <a:pt x="196" y="1408"/>
                  </a:lnTo>
                  <a:lnTo>
                    <a:pt x="210" y="1402"/>
                  </a:lnTo>
                  <a:lnTo>
                    <a:pt x="224" y="1396"/>
                  </a:lnTo>
                  <a:lnTo>
                    <a:pt x="236" y="1388"/>
                  </a:lnTo>
                  <a:lnTo>
                    <a:pt x="248" y="1380"/>
                  </a:lnTo>
                  <a:lnTo>
                    <a:pt x="258" y="1370"/>
                  </a:lnTo>
                  <a:lnTo>
                    <a:pt x="268" y="1360"/>
                  </a:lnTo>
                  <a:lnTo>
                    <a:pt x="276" y="1348"/>
                  </a:lnTo>
                  <a:lnTo>
                    <a:pt x="284" y="1336"/>
                  </a:lnTo>
                  <a:lnTo>
                    <a:pt x="290" y="1322"/>
                  </a:lnTo>
                  <a:lnTo>
                    <a:pt x="296" y="1308"/>
                  </a:lnTo>
                  <a:lnTo>
                    <a:pt x="298" y="1294"/>
                  </a:lnTo>
                  <a:lnTo>
                    <a:pt x="302" y="1278"/>
                  </a:lnTo>
                  <a:lnTo>
                    <a:pt x="302" y="1264"/>
                  </a:lnTo>
                  <a:lnTo>
                    <a:pt x="302" y="1264"/>
                  </a:lnTo>
                  <a:lnTo>
                    <a:pt x="300" y="1240"/>
                  </a:lnTo>
                  <a:lnTo>
                    <a:pt x="296" y="1220"/>
                  </a:lnTo>
                  <a:lnTo>
                    <a:pt x="288" y="1198"/>
                  </a:lnTo>
                  <a:lnTo>
                    <a:pt x="276" y="1180"/>
                  </a:lnTo>
                  <a:lnTo>
                    <a:pt x="608" y="734"/>
                  </a:lnTo>
                  <a:lnTo>
                    <a:pt x="608" y="734"/>
                  </a:lnTo>
                  <a:lnTo>
                    <a:pt x="632" y="740"/>
                  </a:lnTo>
                  <a:lnTo>
                    <a:pt x="658" y="742"/>
                  </a:lnTo>
                  <a:lnTo>
                    <a:pt x="658" y="742"/>
                  </a:lnTo>
                  <a:lnTo>
                    <a:pt x="684" y="740"/>
                  </a:lnTo>
                  <a:lnTo>
                    <a:pt x="708" y="734"/>
                  </a:lnTo>
                  <a:lnTo>
                    <a:pt x="732" y="722"/>
                  </a:lnTo>
                  <a:lnTo>
                    <a:pt x="752" y="708"/>
                  </a:lnTo>
                  <a:lnTo>
                    <a:pt x="1258" y="1080"/>
                  </a:lnTo>
                  <a:lnTo>
                    <a:pt x="1258" y="1080"/>
                  </a:lnTo>
                  <a:lnTo>
                    <a:pt x="1256" y="1094"/>
                  </a:lnTo>
                  <a:lnTo>
                    <a:pt x="1254" y="1108"/>
                  </a:lnTo>
                  <a:lnTo>
                    <a:pt x="1254" y="1108"/>
                  </a:lnTo>
                  <a:lnTo>
                    <a:pt x="1256" y="1124"/>
                  </a:lnTo>
                  <a:lnTo>
                    <a:pt x="1258" y="1140"/>
                  </a:lnTo>
                  <a:lnTo>
                    <a:pt x="1262" y="1154"/>
                  </a:lnTo>
                  <a:lnTo>
                    <a:pt x="1266" y="1168"/>
                  </a:lnTo>
                  <a:lnTo>
                    <a:pt x="1274" y="1180"/>
                  </a:lnTo>
                  <a:lnTo>
                    <a:pt x="1280" y="1192"/>
                  </a:lnTo>
                  <a:lnTo>
                    <a:pt x="1290" y="1204"/>
                  </a:lnTo>
                  <a:lnTo>
                    <a:pt x="1300" y="1216"/>
                  </a:lnTo>
                  <a:lnTo>
                    <a:pt x="1310" y="1224"/>
                  </a:lnTo>
                  <a:lnTo>
                    <a:pt x="1322" y="1234"/>
                  </a:lnTo>
                  <a:lnTo>
                    <a:pt x="1334" y="1242"/>
                  </a:lnTo>
                  <a:lnTo>
                    <a:pt x="1346" y="1248"/>
                  </a:lnTo>
                  <a:lnTo>
                    <a:pt x="1360" y="1252"/>
                  </a:lnTo>
                  <a:lnTo>
                    <a:pt x="1376" y="1256"/>
                  </a:lnTo>
                  <a:lnTo>
                    <a:pt x="1390" y="1258"/>
                  </a:lnTo>
                  <a:lnTo>
                    <a:pt x="1406" y="1260"/>
                  </a:lnTo>
                  <a:lnTo>
                    <a:pt x="1406" y="1260"/>
                  </a:lnTo>
                  <a:lnTo>
                    <a:pt x="1420" y="1258"/>
                  </a:lnTo>
                  <a:lnTo>
                    <a:pt x="1436" y="1256"/>
                  </a:lnTo>
                  <a:lnTo>
                    <a:pt x="1450" y="1252"/>
                  </a:lnTo>
                  <a:lnTo>
                    <a:pt x="1464" y="1248"/>
                  </a:lnTo>
                  <a:lnTo>
                    <a:pt x="1478" y="1242"/>
                  </a:lnTo>
                  <a:lnTo>
                    <a:pt x="1490" y="1234"/>
                  </a:lnTo>
                  <a:lnTo>
                    <a:pt x="1502" y="1224"/>
                  </a:lnTo>
                  <a:lnTo>
                    <a:pt x="1512" y="1216"/>
                  </a:lnTo>
                  <a:lnTo>
                    <a:pt x="1522" y="1204"/>
                  </a:lnTo>
                  <a:lnTo>
                    <a:pt x="1530" y="1192"/>
                  </a:lnTo>
                  <a:lnTo>
                    <a:pt x="1538" y="1180"/>
                  </a:lnTo>
                  <a:lnTo>
                    <a:pt x="1544" y="1168"/>
                  </a:lnTo>
                  <a:lnTo>
                    <a:pt x="1550" y="1154"/>
                  </a:lnTo>
                  <a:lnTo>
                    <a:pt x="1554" y="1140"/>
                  </a:lnTo>
                  <a:lnTo>
                    <a:pt x="1556" y="1124"/>
                  </a:lnTo>
                  <a:lnTo>
                    <a:pt x="1556" y="1108"/>
                  </a:lnTo>
                  <a:lnTo>
                    <a:pt x="1556" y="1108"/>
                  </a:lnTo>
                  <a:lnTo>
                    <a:pt x="1554" y="1086"/>
                  </a:lnTo>
                  <a:lnTo>
                    <a:pt x="1550" y="1064"/>
                  </a:lnTo>
                  <a:lnTo>
                    <a:pt x="1542" y="1044"/>
                  </a:lnTo>
                  <a:lnTo>
                    <a:pt x="1532" y="1026"/>
                  </a:lnTo>
                  <a:lnTo>
                    <a:pt x="1952" y="300"/>
                  </a:lnTo>
                  <a:lnTo>
                    <a:pt x="1952" y="300"/>
                  </a:lnTo>
                  <a:lnTo>
                    <a:pt x="1972" y="300"/>
                  </a:lnTo>
                  <a:lnTo>
                    <a:pt x="1972" y="300"/>
                  </a:lnTo>
                  <a:lnTo>
                    <a:pt x="1988" y="300"/>
                  </a:lnTo>
                  <a:lnTo>
                    <a:pt x="2002" y="298"/>
                  </a:lnTo>
                  <a:lnTo>
                    <a:pt x="2018" y="294"/>
                  </a:lnTo>
                  <a:lnTo>
                    <a:pt x="2030" y="290"/>
                  </a:lnTo>
                  <a:lnTo>
                    <a:pt x="2044" y="282"/>
                  </a:lnTo>
                  <a:lnTo>
                    <a:pt x="2056" y="276"/>
                  </a:lnTo>
                  <a:lnTo>
                    <a:pt x="2068" y="266"/>
                  </a:lnTo>
                  <a:lnTo>
                    <a:pt x="2078" y="256"/>
                  </a:lnTo>
                  <a:lnTo>
                    <a:pt x="2088" y="246"/>
                  </a:lnTo>
                  <a:lnTo>
                    <a:pt x="2098" y="234"/>
                  </a:lnTo>
                  <a:lnTo>
                    <a:pt x="2104" y="222"/>
                  </a:lnTo>
                  <a:lnTo>
                    <a:pt x="2112" y="210"/>
                  </a:lnTo>
                  <a:lnTo>
                    <a:pt x="2116" y="196"/>
                  </a:lnTo>
                  <a:lnTo>
                    <a:pt x="2120" y="180"/>
                  </a:lnTo>
                  <a:lnTo>
                    <a:pt x="2122" y="166"/>
                  </a:lnTo>
                  <a:lnTo>
                    <a:pt x="2122" y="150"/>
                  </a:lnTo>
                  <a:lnTo>
                    <a:pt x="2122" y="150"/>
                  </a:lnTo>
                  <a:lnTo>
                    <a:pt x="2122" y="134"/>
                  </a:lnTo>
                  <a:lnTo>
                    <a:pt x="2120" y="120"/>
                  </a:lnTo>
                  <a:lnTo>
                    <a:pt x="2116" y="106"/>
                  </a:lnTo>
                  <a:lnTo>
                    <a:pt x="2112" y="92"/>
                  </a:lnTo>
                  <a:lnTo>
                    <a:pt x="2104" y="78"/>
                  </a:lnTo>
                  <a:lnTo>
                    <a:pt x="2098" y="66"/>
                  </a:lnTo>
                  <a:lnTo>
                    <a:pt x="2088" y="54"/>
                  </a:lnTo>
                  <a:lnTo>
                    <a:pt x="2078" y="44"/>
                  </a:lnTo>
                  <a:lnTo>
                    <a:pt x="2068" y="34"/>
                  </a:lnTo>
                  <a:lnTo>
                    <a:pt x="2056" y="26"/>
                  </a:lnTo>
                  <a:lnTo>
                    <a:pt x="2044" y="18"/>
                  </a:lnTo>
                  <a:lnTo>
                    <a:pt x="2030" y="12"/>
                  </a:lnTo>
                  <a:lnTo>
                    <a:pt x="2018" y="6"/>
                  </a:lnTo>
                  <a:lnTo>
                    <a:pt x="2002" y="2"/>
                  </a:lnTo>
                  <a:lnTo>
                    <a:pt x="1988" y="0"/>
                  </a:lnTo>
                  <a:lnTo>
                    <a:pt x="1972" y="0"/>
                  </a:lnTo>
                  <a:lnTo>
                    <a:pt x="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4411663" y="1938338"/>
              <a:ext cx="3368675" cy="1619250"/>
            </a:xfrm>
            <a:custGeom>
              <a:avLst/>
              <a:gdLst>
                <a:gd name="T0" fmla="*/ 180 w 2122"/>
                <a:gd name="T1" fmla="*/ 974 h 1020"/>
                <a:gd name="T2" fmla="*/ 232 w 2122"/>
                <a:gd name="T3" fmla="*/ 952 h 1020"/>
                <a:gd name="T4" fmla="*/ 272 w 2122"/>
                <a:gd name="T5" fmla="*/ 912 h 1020"/>
                <a:gd name="T6" fmla="*/ 294 w 2122"/>
                <a:gd name="T7" fmla="*/ 860 h 1020"/>
                <a:gd name="T8" fmla="*/ 296 w 2122"/>
                <a:gd name="T9" fmla="*/ 804 h 1020"/>
                <a:gd name="T10" fmla="*/ 760 w 2122"/>
                <a:gd name="T11" fmla="*/ 582 h 1020"/>
                <a:gd name="T12" fmla="*/ 816 w 2122"/>
                <a:gd name="T13" fmla="*/ 608 h 1020"/>
                <a:gd name="T14" fmla="*/ 870 w 2122"/>
                <a:gd name="T15" fmla="*/ 610 h 1020"/>
                <a:gd name="T16" fmla="*/ 1168 w 2122"/>
                <a:gd name="T17" fmla="*/ 826 h 1020"/>
                <a:gd name="T18" fmla="*/ 1160 w 2122"/>
                <a:gd name="T19" fmla="*/ 872 h 1020"/>
                <a:gd name="T20" fmla="*/ 1172 w 2122"/>
                <a:gd name="T21" fmla="*/ 930 h 1020"/>
                <a:gd name="T22" fmla="*/ 1204 w 2122"/>
                <a:gd name="T23" fmla="*/ 978 h 1020"/>
                <a:gd name="T24" fmla="*/ 1250 w 2122"/>
                <a:gd name="T25" fmla="*/ 1008 h 1020"/>
                <a:gd name="T26" fmla="*/ 1308 w 2122"/>
                <a:gd name="T27" fmla="*/ 1020 h 1020"/>
                <a:gd name="T28" fmla="*/ 1352 w 2122"/>
                <a:gd name="T29" fmla="*/ 1014 h 1020"/>
                <a:gd name="T30" fmla="*/ 1402 w 2122"/>
                <a:gd name="T31" fmla="*/ 986 h 1020"/>
                <a:gd name="T32" fmla="*/ 1438 w 2122"/>
                <a:gd name="T33" fmla="*/ 942 h 1020"/>
                <a:gd name="T34" fmla="*/ 1456 w 2122"/>
                <a:gd name="T35" fmla="*/ 888 h 1020"/>
                <a:gd name="T36" fmla="*/ 1448 w 2122"/>
                <a:gd name="T37" fmla="*/ 822 h 1020"/>
                <a:gd name="T38" fmla="*/ 1944 w 2122"/>
                <a:gd name="T39" fmla="*/ 292 h 1020"/>
                <a:gd name="T40" fmla="*/ 1990 w 2122"/>
                <a:gd name="T41" fmla="*/ 296 h 1020"/>
                <a:gd name="T42" fmla="*/ 2046 w 2122"/>
                <a:gd name="T43" fmla="*/ 278 h 1020"/>
                <a:gd name="T44" fmla="*/ 2090 w 2122"/>
                <a:gd name="T45" fmla="*/ 242 h 1020"/>
                <a:gd name="T46" fmla="*/ 2116 w 2122"/>
                <a:gd name="T47" fmla="*/ 192 h 1020"/>
                <a:gd name="T48" fmla="*/ 2122 w 2122"/>
                <a:gd name="T49" fmla="*/ 148 h 1020"/>
                <a:gd name="T50" fmla="*/ 2112 w 2122"/>
                <a:gd name="T51" fmla="*/ 90 h 1020"/>
                <a:gd name="T52" fmla="*/ 2080 w 2122"/>
                <a:gd name="T53" fmla="*/ 42 h 1020"/>
                <a:gd name="T54" fmla="*/ 2032 w 2122"/>
                <a:gd name="T55" fmla="*/ 10 h 1020"/>
                <a:gd name="T56" fmla="*/ 1974 w 2122"/>
                <a:gd name="T57" fmla="*/ 0 h 1020"/>
                <a:gd name="T58" fmla="*/ 1930 w 2122"/>
                <a:gd name="T59" fmla="*/ 6 h 1020"/>
                <a:gd name="T60" fmla="*/ 1880 w 2122"/>
                <a:gd name="T61" fmla="*/ 34 h 1020"/>
                <a:gd name="T62" fmla="*/ 1844 w 2122"/>
                <a:gd name="T63" fmla="*/ 76 h 1020"/>
                <a:gd name="T64" fmla="*/ 1826 w 2122"/>
                <a:gd name="T65" fmla="*/ 132 h 1020"/>
                <a:gd name="T66" fmla="*/ 1832 w 2122"/>
                <a:gd name="T67" fmla="*/ 186 h 1020"/>
                <a:gd name="T68" fmla="*/ 1388 w 2122"/>
                <a:gd name="T69" fmla="*/ 748 h 1020"/>
                <a:gd name="T70" fmla="*/ 1308 w 2122"/>
                <a:gd name="T71" fmla="*/ 724 h 1020"/>
                <a:gd name="T72" fmla="*/ 1244 w 2122"/>
                <a:gd name="T73" fmla="*/ 738 h 1020"/>
                <a:gd name="T74" fmla="*/ 996 w 2122"/>
                <a:gd name="T75" fmla="*/ 490 h 1020"/>
                <a:gd name="T76" fmla="*/ 994 w 2122"/>
                <a:gd name="T77" fmla="*/ 434 h 1020"/>
                <a:gd name="T78" fmla="*/ 972 w 2122"/>
                <a:gd name="T79" fmla="*/ 380 h 1020"/>
                <a:gd name="T80" fmla="*/ 932 w 2122"/>
                <a:gd name="T81" fmla="*/ 340 h 1020"/>
                <a:gd name="T82" fmla="*/ 878 w 2122"/>
                <a:gd name="T83" fmla="*/ 318 h 1020"/>
                <a:gd name="T84" fmla="*/ 834 w 2122"/>
                <a:gd name="T85" fmla="*/ 316 h 1020"/>
                <a:gd name="T86" fmla="*/ 778 w 2122"/>
                <a:gd name="T87" fmla="*/ 332 h 1020"/>
                <a:gd name="T88" fmla="*/ 734 w 2122"/>
                <a:gd name="T89" fmla="*/ 368 h 1020"/>
                <a:gd name="T90" fmla="*/ 708 w 2122"/>
                <a:gd name="T91" fmla="*/ 418 h 1020"/>
                <a:gd name="T92" fmla="*/ 700 w 2122"/>
                <a:gd name="T93" fmla="*/ 462 h 1020"/>
                <a:gd name="T94" fmla="*/ 240 w 2122"/>
                <a:gd name="T95" fmla="*/ 712 h 1020"/>
                <a:gd name="T96" fmla="*/ 192 w 2122"/>
                <a:gd name="T97" fmla="*/ 688 h 1020"/>
                <a:gd name="T98" fmla="*/ 150 w 2122"/>
                <a:gd name="T99" fmla="*/ 682 h 1020"/>
                <a:gd name="T100" fmla="*/ 92 w 2122"/>
                <a:gd name="T101" fmla="*/ 692 h 1020"/>
                <a:gd name="T102" fmla="*/ 44 w 2122"/>
                <a:gd name="T103" fmla="*/ 724 h 1020"/>
                <a:gd name="T104" fmla="*/ 12 w 2122"/>
                <a:gd name="T105" fmla="*/ 772 h 1020"/>
                <a:gd name="T106" fmla="*/ 0 w 2122"/>
                <a:gd name="T107" fmla="*/ 830 h 1020"/>
                <a:gd name="T108" fmla="*/ 8 w 2122"/>
                <a:gd name="T109" fmla="*/ 874 h 1020"/>
                <a:gd name="T110" fmla="*/ 34 w 2122"/>
                <a:gd name="T111" fmla="*/ 924 h 1020"/>
                <a:gd name="T112" fmla="*/ 78 w 2122"/>
                <a:gd name="T113" fmla="*/ 960 h 1020"/>
                <a:gd name="T114" fmla="*/ 134 w 2122"/>
                <a:gd name="T115" fmla="*/ 978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22" h="1020">
                  <a:moveTo>
                    <a:pt x="150" y="978"/>
                  </a:moveTo>
                  <a:lnTo>
                    <a:pt x="150" y="978"/>
                  </a:lnTo>
                  <a:lnTo>
                    <a:pt x="164" y="978"/>
                  </a:lnTo>
                  <a:lnTo>
                    <a:pt x="180" y="974"/>
                  </a:lnTo>
                  <a:lnTo>
                    <a:pt x="194" y="972"/>
                  </a:lnTo>
                  <a:lnTo>
                    <a:pt x="206" y="966"/>
                  </a:lnTo>
                  <a:lnTo>
                    <a:pt x="220" y="960"/>
                  </a:lnTo>
                  <a:lnTo>
                    <a:pt x="232" y="952"/>
                  </a:lnTo>
                  <a:lnTo>
                    <a:pt x="244" y="944"/>
                  </a:lnTo>
                  <a:lnTo>
                    <a:pt x="254" y="934"/>
                  </a:lnTo>
                  <a:lnTo>
                    <a:pt x="264" y="924"/>
                  </a:lnTo>
                  <a:lnTo>
                    <a:pt x="272" y="912"/>
                  </a:lnTo>
                  <a:lnTo>
                    <a:pt x="280" y="900"/>
                  </a:lnTo>
                  <a:lnTo>
                    <a:pt x="286" y="888"/>
                  </a:lnTo>
                  <a:lnTo>
                    <a:pt x="290" y="874"/>
                  </a:lnTo>
                  <a:lnTo>
                    <a:pt x="294" y="860"/>
                  </a:lnTo>
                  <a:lnTo>
                    <a:pt x="296" y="844"/>
                  </a:lnTo>
                  <a:lnTo>
                    <a:pt x="298" y="830"/>
                  </a:lnTo>
                  <a:lnTo>
                    <a:pt x="298" y="830"/>
                  </a:lnTo>
                  <a:lnTo>
                    <a:pt x="296" y="804"/>
                  </a:lnTo>
                  <a:lnTo>
                    <a:pt x="738" y="560"/>
                  </a:lnTo>
                  <a:lnTo>
                    <a:pt x="738" y="560"/>
                  </a:lnTo>
                  <a:lnTo>
                    <a:pt x="748" y="572"/>
                  </a:lnTo>
                  <a:lnTo>
                    <a:pt x="760" y="582"/>
                  </a:lnTo>
                  <a:lnTo>
                    <a:pt x="772" y="590"/>
                  </a:lnTo>
                  <a:lnTo>
                    <a:pt x="786" y="598"/>
                  </a:lnTo>
                  <a:lnTo>
                    <a:pt x="802" y="604"/>
                  </a:lnTo>
                  <a:lnTo>
                    <a:pt x="816" y="608"/>
                  </a:lnTo>
                  <a:lnTo>
                    <a:pt x="832" y="610"/>
                  </a:lnTo>
                  <a:lnTo>
                    <a:pt x="848" y="612"/>
                  </a:lnTo>
                  <a:lnTo>
                    <a:pt x="848" y="612"/>
                  </a:lnTo>
                  <a:lnTo>
                    <a:pt x="870" y="610"/>
                  </a:lnTo>
                  <a:lnTo>
                    <a:pt x="892" y="604"/>
                  </a:lnTo>
                  <a:lnTo>
                    <a:pt x="912" y="598"/>
                  </a:lnTo>
                  <a:lnTo>
                    <a:pt x="930" y="588"/>
                  </a:lnTo>
                  <a:lnTo>
                    <a:pt x="1168" y="826"/>
                  </a:lnTo>
                  <a:lnTo>
                    <a:pt x="1168" y="826"/>
                  </a:lnTo>
                  <a:lnTo>
                    <a:pt x="1162" y="848"/>
                  </a:lnTo>
                  <a:lnTo>
                    <a:pt x="1160" y="872"/>
                  </a:lnTo>
                  <a:lnTo>
                    <a:pt x="1160" y="872"/>
                  </a:lnTo>
                  <a:lnTo>
                    <a:pt x="1160" y="888"/>
                  </a:lnTo>
                  <a:lnTo>
                    <a:pt x="1164" y="902"/>
                  </a:lnTo>
                  <a:lnTo>
                    <a:pt x="1166" y="916"/>
                  </a:lnTo>
                  <a:lnTo>
                    <a:pt x="1172" y="930"/>
                  </a:lnTo>
                  <a:lnTo>
                    <a:pt x="1178" y="942"/>
                  </a:lnTo>
                  <a:lnTo>
                    <a:pt x="1186" y="956"/>
                  </a:lnTo>
                  <a:lnTo>
                    <a:pt x="1194" y="966"/>
                  </a:lnTo>
                  <a:lnTo>
                    <a:pt x="1204" y="978"/>
                  </a:lnTo>
                  <a:lnTo>
                    <a:pt x="1214" y="986"/>
                  </a:lnTo>
                  <a:lnTo>
                    <a:pt x="1226" y="996"/>
                  </a:lnTo>
                  <a:lnTo>
                    <a:pt x="1238" y="1002"/>
                  </a:lnTo>
                  <a:lnTo>
                    <a:pt x="1250" y="1008"/>
                  </a:lnTo>
                  <a:lnTo>
                    <a:pt x="1264" y="1014"/>
                  </a:lnTo>
                  <a:lnTo>
                    <a:pt x="1278" y="1018"/>
                  </a:lnTo>
                  <a:lnTo>
                    <a:pt x="1294" y="1020"/>
                  </a:lnTo>
                  <a:lnTo>
                    <a:pt x="1308" y="1020"/>
                  </a:lnTo>
                  <a:lnTo>
                    <a:pt x="1308" y="1020"/>
                  </a:lnTo>
                  <a:lnTo>
                    <a:pt x="1324" y="1020"/>
                  </a:lnTo>
                  <a:lnTo>
                    <a:pt x="1338" y="1018"/>
                  </a:lnTo>
                  <a:lnTo>
                    <a:pt x="1352" y="1014"/>
                  </a:lnTo>
                  <a:lnTo>
                    <a:pt x="1366" y="1008"/>
                  </a:lnTo>
                  <a:lnTo>
                    <a:pt x="1380" y="1002"/>
                  </a:lnTo>
                  <a:lnTo>
                    <a:pt x="1392" y="996"/>
                  </a:lnTo>
                  <a:lnTo>
                    <a:pt x="1402" y="986"/>
                  </a:lnTo>
                  <a:lnTo>
                    <a:pt x="1414" y="978"/>
                  </a:lnTo>
                  <a:lnTo>
                    <a:pt x="1422" y="966"/>
                  </a:lnTo>
                  <a:lnTo>
                    <a:pt x="1432" y="956"/>
                  </a:lnTo>
                  <a:lnTo>
                    <a:pt x="1438" y="942"/>
                  </a:lnTo>
                  <a:lnTo>
                    <a:pt x="1446" y="930"/>
                  </a:lnTo>
                  <a:lnTo>
                    <a:pt x="1450" y="916"/>
                  </a:lnTo>
                  <a:lnTo>
                    <a:pt x="1454" y="902"/>
                  </a:lnTo>
                  <a:lnTo>
                    <a:pt x="1456" y="888"/>
                  </a:lnTo>
                  <a:lnTo>
                    <a:pt x="1456" y="872"/>
                  </a:lnTo>
                  <a:lnTo>
                    <a:pt x="1456" y="872"/>
                  </a:lnTo>
                  <a:lnTo>
                    <a:pt x="1454" y="846"/>
                  </a:lnTo>
                  <a:lnTo>
                    <a:pt x="1448" y="822"/>
                  </a:lnTo>
                  <a:lnTo>
                    <a:pt x="1916" y="284"/>
                  </a:lnTo>
                  <a:lnTo>
                    <a:pt x="1916" y="284"/>
                  </a:lnTo>
                  <a:lnTo>
                    <a:pt x="1930" y="288"/>
                  </a:lnTo>
                  <a:lnTo>
                    <a:pt x="1944" y="292"/>
                  </a:lnTo>
                  <a:lnTo>
                    <a:pt x="1958" y="296"/>
                  </a:lnTo>
                  <a:lnTo>
                    <a:pt x="1974" y="296"/>
                  </a:lnTo>
                  <a:lnTo>
                    <a:pt x="1974" y="296"/>
                  </a:lnTo>
                  <a:lnTo>
                    <a:pt x="1990" y="296"/>
                  </a:lnTo>
                  <a:lnTo>
                    <a:pt x="2004" y="292"/>
                  </a:lnTo>
                  <a:lnTo>
                    <a:pt x="2018" y="290"/>
                  </a:lnTo>
                  <a:lnTo>
                    <a:pt x="2032" y="284"/>
                  </a:lnTo>
                  <a:lnTo>
                    <a:pt x="2046" y="278"/>
                  </a:lnTo>
                  <a:lnTo>
                    <a:pt x="2058" y="270"/>
                  </a:lnTo>
                  <a:lnTo>
                    <a:pt x="2068" y="262"/>
                  </a:lnTo>
                  <a:lnTo>
                    <a:pt x="2080" y="252"/>
                  </a:lnTo>
                  <a:lnTo>
                    <a:pt x="2090" y="242"/>
                  </a:lnTo>
                  <a:lnTo>
                    <a:pt x="2098" y="230"/>
                  </a:lnTo>
                  <a:lnTo>
                    <a:pt x="2106" y="218"/>
                  </a:lnTo>
                  <a:lnTo>
                    <a:pt x="2112" y="206"/>
                  </a:lnTo>
                  <a:lnTo>
                    <a:pt x="2116" y="192"/>
                  </a:lnTo>
                  <a:lnTo>
                    <a:pt x="2120" y="178"/>
                  </a:lnTo>
                  <a:lnTo>
                    <a:pt x="2122" y="162"/>
                  </a:lnTo>
                  <a:lnTo>
                    <a:pt x="2122" y="148"/>
                  </a:lnTo>
                  <a:lnTo>
                    <a:pt x="2122" y="148"/>
                  </a:lnTo>
                  <a:lnTo>
                    <a:pt x="2122" y="132"/>
                  </a:lnTo>
                  <a:lnTo>
                    <a:pt x="2120" y="118"/>
                  </a:lnTo>
                  <a:lnTo>
                    <a:pt x="2116" y="104"/>
                  </a:lnTo>
                  <a:lnTo>
                    <a:pt x="2112" y="90"/>
                  </a:lnTo>
                  <a:lnTo>
                    <a:pt x="2106" y="76"/>
                  </a:lnTo>
                  <a:lnTo>
                    <a:pt x="2098" y="64"/>
                  </a:lnTo>
                  <a:lnTo>
                    <a:pt x="2090" y="54"/>
                  </a:lnTo>
                  <a:lnTo>
                    <a:pt x="2080" y="42"/>
                  </a:lnTo>
                  <a:lnTo>
                    <a:pt x="2068" y="34"/>
                  </a:lnTo>
                  <a:lnTo>
                    <a:pt x="2058" y="24"/>
                  </a:lnTo>
                  <a:lnTo>
                    <a:pt x="2046" y="18"/>
                  </a:lnTo>
                  <a:lnTo>
                    <a:pt x="2032" y="10"/>
                  </a:lnTo>
                  <a:lnTo>
                    <a:pt x="2018" y="6"/>
                  </a:lnTo>
                  <a:lnTo>
                    <a:pt x="2004" y="2"/>
                  </a:lnTo>
                  <a:lnTo>
                    <a:pt x="1990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60" y="0"/>
                  </a:lnTo>
                  <a:lnTo>
                    <a:pt x="1944" y="2"/>
                  </a:lnTo>
                  <a:lnTo>
                    <a:pt x="1930" y="6"/>
                  </a:lnTo>
                  <a:lnTo>
                    <a:pt x="1916" y="10"/>
                  </a:lnTo>
                  <a:lnTo>
                    <a:pt x="1904" y="18"/>
                  </a:lnTo>
                  <a:lnTo>
                    <a:pt x="1892" y="24"/>
                  </a:lnTo>
                  <a:lnTo>
                    <a:pt x="1880" y="34"/>
                  </a:lnTo>
                  <a:lnTo>
                    <a:pt x="1870" y="42"/>
                  </a:lnTo>
                  <a:lnTo>
                    <a:pt x="1860" y="54"/>
                  </a:lnTo>
                  <a:lnTo>
                    <a:pt x="1852" y="64"/>
                  </a:lnTo>
                  <a:lnTo>
                    <a:pt x="1844" y="76"/>
                  </a:lnTo>
                  <a:lnTo>
                    <a:pt x="1838" y="90"/>
                  </a:lnTo>
                  <a:lnTo>
                    <a:pt x="1832" y="104"/>
                  </a:lnTo>
                  <a:lnTo>
                    <a:pt x="1830" y="118"/>
                  </a:lnTo>
                  <a:lnTo>
                    <a:pt x="1826" y="132"/>
                  </a:lnTo>
                  <a:lnTo>
                    <a:pt x="1826" y="148"/>
                  </a:lnTo>
                  <a:lnTo>
                    <a:pt x="1826" y="148"/>
                  </a:lnTo>
                  <a:lnTo>
                    <a:pt x="1828" y="168"/>
                  </a:lnTo>
                  <a:lnTo>
                    <a:pt x="1832" y="186"/>
                  </a:lnTo>
                  <a:lnTo>
                    <a:pt x="1838" y="204"/>
                  </a:lnTo>
                  <a:lnTo>
                    <a:pt x="1846" y="222"/>
                  </a:lnTo>
                  <a:lnTo>
                    <a:pt x="1388" y="748"/>
                  </a:lnTo>
                  <a:lnTo>
                    <a:pt x="1388" y="748"/>
                  </a:lnTo>
                  <a:lnTo>
                    <a:pt x="1370" y="738"/>
                  </a:lnTo>
                  <a:lnTo>
                    <a:pt x="1352" y="730"/>
                  </a:lnTo>
                  <a:lnTo>
                    <a:pt x="1330" y="726"/>
                  </a:lnTo>
                  <a:lnTo>
                    <a:pt x="1308" y="724"/>
                  </a:lnTo>
                  <a:lnTo>
                    <a:pt x="1308" y="724"/>
                  </a:lnTo>
                  <a:lnTo>
                    <a:pt x="1286" y="726"/>
                  </a:lnTo>
                  <a:lnTo>
                    <a:pt x="1264" y="730"/>
                  </a:lnTo>
                  <a:lnTo>
                    <a:pt x="1244" y="738"/>
                  </a:lnTo>
                  <a:lnTo>
                    <a:pt x="1224" y="750"/>
                  </a:lnTo>
                  <a:lnTo>
                    <a:pt x="988" y="514"/>
                  </a:lnTo>
                  <a:lnTo>
                    <a:pt x="988" y="514"/>
                  </a:lnTo>
                  <a:lnTo>
                    <a:pt x="996" y="490"/>
                  </a:lnTo>
                  <a:lnTo>
                    <a:pt x="998" y="462"/>
                  </a:lnTo>
                  <a:lnTo>
                    <a:pt x="998" y="462"/>
                  </a:lnTo>
                  <a:lnTo>
                    <a:pt x="996" y="448"/>
                  </a:lnTo>
                  <a:lnTo>
                    <a:pt x="994" y="434"/>
                  </a:lnTo>
                  <a:lnTo>
                    <a:pt x="990" y="418"/>
                  </a:lnTo>
                  <a:lnTo>
                    <a:pt x="986" y="406"/>
                  </a:lnTo>
                  <a:lnTo>
                    <a:pt x="980" y="392"/>
                  </a:lnTo>
                  <a:lnTo>
                    <a:pt x="972" y="380"/>
                  </a:lnTo>
                  <a:lnTo>
                    <a:pt x="964" y="368"/>
                  </a:lnTo>
                  <a:lnTo>
                    <a:pt x="954" y="358"/>
                  </a:lnTo>
                  <a:lnTo>
                    <a:pt x="944" y="348"/>
                  </a:lnTo>
                  <a:lnTo>
                    <a:pt x="932" y="340"/>
                  </a:lnTo>
                  <a:lnTo>
                    <a:pt x="920" y="332"/>
                  </a:lnTo>
                  <a:lnTo>
                    <a:pt x="906" y="326"/>
                  </a:lnTo>
                  <a:lnTo>
                    <a:pt x="894" y="322"/>
                  </a:lnTo>
                  <a:lnTo>
                    <a:pt x="878" y="318"/>
                  </a:lnTo>
                  <a:lnTo>
                    <a:pt x="864" y="316"/>
                  </a:lnTo>
                  <a:lnTo>
                    <a:pt x="848" y="314"/>
                  </a:lnTo>
                  <a:lnTo>
                    <a:pt x="848" y="314"/>
                  </a:lnTo>
                  <a:lnTo>
                    <a:pt x="834" y="316"/>
                  </a:lnTo>
                  <a:lnTo>
                    <a:pt x="820" y="318"/>
                  </a:lnTo>
                  <a:lnTo>
                    <a:pt x="804" y="322"/>
                  </a:lnTo>
                  <a:lnTo>
                    <a:pt x="792" y="326"/>
                  </a:lnTo>
                  <a:lnTo>
                    <a:pt x="778" y="332"/>
                  </a:lnTo>
                  <a:lnTo>
                    <a:pt x="766" y="340"/>
                  </a:lnTo>
                  <a:lnTo>
                    <a:pt x="754" y="348"/>
                  </a:lnTo>
                  <a:lnTo>
                    <a:pt x="744" y="358"/>
                  </a:lnTo>
                  <a:lnTo>
                    <a:pt x="734" y="368"/>
                  </a:lnTo>
                  <a:lnTo>
                    <a:pt x="726" y="380"/>
                  </a:lnTo>
                  <a:lnTo>
                    <a:pt x="718" y="392"/>
                  </a:lnTo>
                  <a:lnTo>
                    <a:pt x="712" y="406"/>
                  </a:lnTo>
                  <a:lnTo>
                    <a:pt x="708" y="418"/>
                  </a:lnTo>
                  <a:lnTo>
                    <a:pt x="704" y="434"/>
                  </a:lnTo>
                  <a:lnTo>
                    <a:pt x="702" y="448"/>
                  </a:lnTo>
                  <a:lnTo>
                    <a:pt x="700" y="462"/>
                  </a:lnTo>
                  <a:lnTo>
                    <a:pt x="700" y="462"/>
                  </a:lnTo>
                  <a:lnTo>
                    <a:pt x="702" y="474"/>
                  </a:lnTo>
                  <a:lnTo>
                    <a:pt x="252" y="722"/>
                  </a:lnTo>
                  <a:lnTo>
                    <a:pt x="252" y="722"/>
                  </a:lnTo>
                  <a:lnTo>
                    <a:pt x="240" y="712"/>
                  </a:lnTo>
                  <a:lnTo>
                    <a:pt x="230" y="704"/>
                  </a:lnTo>
                  <a:lnTo>
                    <a:pt x="218" y="698"/>
                  </a:lnTo>
                  <a:lnTo>
                    <a:pt x="206" y="692"/>
                  </a:lnTo>
                  <a:lnTo>
                    <a:pt x="192" y="688"/>
                  </a:lnTo>
                  <a:lnTo>
                    <a:pt x="178" y="684"/>
                  </a:lnTo>
                  <a:lnTo>
                    <a:pt x="164" y="682"/>
                  </a:lnTo>
                  <a:lnTo>
                    <a:pt x="150" y="682"/>
                  </a:lnTo>
                  <a:lnTo>
                    <a:pt x="150" y="682"/>
                  </a:lnTo>
                  <a:lnTo>
                    <a:pt x="134" y="682"/>
                  </a:lnTo>
                  <a:lnTo>
                    <a:pt x="120" y="684"/>
                  </a:lnTo>
                  <a:lnTo>
                    <a:pt x="106" y="688"/>
                  </a:lnTo>
                  <a:lnTo>
                    <a:pt x="92" y="692"/>
                  </a:lnTo>
                  <a:lnTo>
                    <a:pt x="78" y="700"/>
                  </a:lnTo>
                  <a:lnTo>
                    <a:pt x="66" y="706"/>
                  </a:lnTo>
                  <a:lnTo>
                    <a:pt x="54" y="716"/>
                  </a:lnTo>
                  <a:lnTo>
                    <a:pt x="44" y="724"/>
                  </a:lnTo>
                  <a:lnTo>
                    <a:pt x="34" y="736"/>
                  </a:lnTo>
                  <a:lnTo>
                    <a:pt x="26" y="746"/>
                  </a:lnTo>
                  <a:lnTo>
                    <a:pt x="18" y="758"/>
                  </a:lnTo>
                  <a:lnTo>
                    <a:pt x="12" y="772"/>
                  </a:lnTo>
                  <a:lnTo>
                    <a:pt x="8" y="786"/>
                  </a:lnTo>
                  <a:lnTo>
                    <a:pt x="4" y="800"/>
                  </a:lnTo>
                  <a:lnTo>
                    <a:pt x="2" y="814"/>
                  </a:lnTo>
                  <a:lnTo>
                    <a:pt x="0" y="830"/>
                  </a:lnTo>
                  <a:lnTo>
                    <a:pt x="0" y="830"/>
                  </a:lnTo>
                  <a:lnTo>
                    <a:pt x="2" y="844"/>
                  </a:lnTo>
                  <a:lnTo>
                    <a:pt x="4" y="860"/>
                  </a:lnTo>
                  <a:lnTo>
                    <a:pt x="8" y="874"/>
                  </a:lnTo>
                  <a:lnTo>
                    <a:pt x="12" y="888"/>
                  </a:lnTo>
                  <a:lnTo>
                    <a:pt x="18" y="900"/>
                  </a:lnTo>
                  <a:lnTo>
                    <a:pt x="26" y="912"/>
                  </a:lnTo>
                  <a:lnTo>
                    <a:pt x="34" y="924"/>
                  </a:lnTo>
                  <a:lnTo>
                    <a:pt x="44" y="934"/>
                  </a:lnTo>
                  <a:lnTo>
                    <a:pt x="54" y="944"/>
                  </a:lnTo>
                  <a:lnTo>
                    <a:pt x="66" y="952"/>
                  </a:lnTo>
                  <a:lnTo>
                    <a:pt x="78" y="960"/>
                  </a:lnTo>
                  <a:lnTo>
                    <a:pt x="92" y="966"/>
                  </a:lnTo>
                  <a:lnTo>
                    <a:pt x="106" y="972"/>
                  </a:lnTo>
                  <a:lnTo>
                    <a:pt x="120" y="974"/>
                  </a:lnTo>
                  <a:lnTo>
                    <a:pt x="134" y="978"/>
                  </a:lnTo>
                  <a:lnTo>
                    <a:pt x="150" y="978"/>
                  </a:lnTo>
                  <a:lnTo>
                    <a:pt x="150" y="9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37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 hasCustomPrompt="1"/>
          </p:nvPr>
        </p:nvSpPr>
        <p:spPr>
          <a:xfrm>
            <a:off x="405000" y="720001"/>
            <a:ext cx="4149987" cy="507831"/>
          </a:xfrm>
        </p:spPr>
        <p:txBody>
          <a:bodyPr wrap="square" anchor="t">
            <a:spAutoFit/>
          </a:bodyPr>
          <a:lstStyle>
            <a:lvl1pPr algn="l">
              <a:defRPr sz="3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ko-KR" dirty="0" smtClean="0"/>
              <a:t>The Text here</a:t>
            </a:r>
            <a:endParaRPr lang="ko-KR" altLang="en-US" dirty="0"/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241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43411-7C57-481C-BA3E-8A56C2B72D0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5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5" r:id="rId2"/>
    <p:sldLayoutId id="2147483706" r:id="rId3"/>
    <p:sldLayoutId id="214748369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hihometal.com/kor/page/0103_view07.php" TargetMode="External"/><Relationship Id="rId13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12" Type="http://schemas.openxmlformats.org/officeDocument/2006/relationships/hyperlink" Target="http://hihometal.com/kor/page/0103_view04.ph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ihometal.com/kor/page/0103_view06.php" TargetMode="External"/><Relationship Id="rId11" Type="http://schemas.openxmlformats.org/officeDocument/2006/relationships/image" Target="../media/image16.gif"/><Relationship Id="rId5" Type="http://schemas.openxmlformats.org/officeDocument/2006/relationships/image" Target="../media/image13.gif"/><Relationship Id="rId10" Type="http://schemas.openxmlformats.org/officeDocument/2006/relationships/hyperlink" Target="http://hihometal.com/kor/page/0103_view08.php" TargetMode="External"/><Relationship Id="rId4" Type="http://schemas.openxmlformats.org/officeDocument/2006/relationships/hyperlink" Target="http://hihometal.com/kor/page/0103_view05.php" TargetMode="Externa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50106" y="2148215"/>
            <a:ext cx="4038600" cy="1338828"/>
          </a:xfrm>
        </p:spPr>
        <p:txBody>
          <a:bodyPr/>
          <a:lstStyle/>
          <a:p>
            <a:r>
              <a:rPr lang="en-US" altLang="ko-KR" sz="3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2021</a:t>
            </a:r>
            <a:r>
              <a:rPr lang="en-US" altLang="ko-KR" sz="44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/>
            </a:r>
            <a:br>
              <a:rPr lang="en-US" altLang="ko-KR" sz="4400" dirty="0" smtClean="0">
                <a:latin typeface="Ebrima" pitchFamily="2" charset="0"/>
                <a:ea typeface="Ebrima" pitchFamily="2" charset="0"/>
                <a:cs typeface="Ebrima" pitchFamily="2" charset="0"/>
              </a:rPr>
            </a:br>
            <a:r>
              <a:rPr lang="en-US" altLang="ko-KR" sz="54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Hiho Group</a:t>
            </a:r>
            <a:endParaRPr lang="ko-KR" altLang="en-US" sz="5400" dirty="0">
              <a:latin typeface="Ebrima" pitchFamily="2" charset="0"/>
              <a:ea typeface="HY그래픽M" pitchFamily="18" charset="-127"/>
              <a:cs typeface="Ebrima" pitchFamily="2" charset="0"/>
            </a:endParaRPr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>
            <a:off x="888206" y="3517272"/>
            <a:ext cx="4038600" cy="590931"/>
          </a:xfrm>
        </p:spPr>
        <p:txBody>
          <a:bodyPr/>
          <a:lstStyle/>
          <a:p>
            <a:r>
              <a:rPr lang="en-US" altLang="ko-KR" sz="3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Presentation</a:t>
            </a:r>
            <a:endParaRPr lang="ko-KR" altLang="en-US" sz="3600" dirty="0">
              <a:latin typeface="Ebrima" pitchFamily="2" charset="0"/>
              <a:cs typeface="Ebrima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t="11355" r="2948"/>
          <a:stretch>
            <a:fillRect/>
          </a:stretch>
        </p:blipFill>
        <p:spPr bwMode="auto">
          <a:xfrm>
            <a:off x="0" y="4655241"/>
            <a:ext cx="9143999" cy="107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그룹 9"/>
          <p:cNvGrpSpPr/>
          <p:nvPr/>
        </p:nvGrpSpPr>
        <p:grpSpPr>
          <a:xfrm>
            <a:off x="0" y="408747"/>
            <a:ext cx="9144000" cy="6449253"/>
            <a:chOff x="0" y="408747"/>
            <a:chExt cx="9144000" cy="6449253"/>
          </a:xfrm>
        </p:grpSpPr>
        <p:pic>
          <p:nvPicPr>
            <p:cNvPr id="12" name="그림 11" descr="pl694030-15mm_aluminum_flat_bar_1060_alloy.jpg"/>
            <p:cNvPicPr>
              <a:picLocks noChangeAspect="1"/>
            </p:cNvPicPr>
            <p:nvPr/>
          </p:nvPicPr>
          <p:blipFill>
            <a:blip r:embed="rId4" cstate="print">
              <a:lum contrast="-37000"/>
            </a:blip>
            <a:stretch>
              <a:fillRect/>
            </a:stretch>
          </p:blipFill>
          <p:spPr>
            <a:xfrm>
              <a:off x="4889829" y="1622533"/>
              <a:ext cx="4254171" cy="3043238"/>
            </a:xfrm>
            <a:prstGeom prst="rect">
              <a:avLst/>
            </a:prstGeom>
            <a:blipFill dpi="0" rotWithShape="1">
              <a:blip r:embed="rId5" cstate="print">
                <a:alphaModFix amt="59000"/>
                <a:lum contrast="-37000"/>
              </a:blip>
              <a:srcRect/>
              <a:tile tx="0" ty="0" sx="100000" sy="100000" flip="none" algn="tl"/>
            </a:blipFill>
            <a:ln>
              <a:noFill/>
            </a:ln>
          </p:spPr>
        </p:pic>
        <p:grpSp>
          <p:nvGrpSpPr>
            <p:cNvPr id="9" name="그룹 8"/>
            <p:cNvGrpSpPr/>
            <p:nvPr/>
          </p:nvGrpSpPr>
          <p:grpSpPr>
            <a:xfrm>
              <a:off x="0" y="408747"/>
              <a:ext cx="9144000" cy="6449253"/>
              <a:chOff x="0" y="408747"/>
              <a:chExt cx="9144000" cy="6449253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059" t="2251" r="1007" b="43390"/>
              <a:stretch>
                <a:fillRect/>
              </a:stretch>
            </p:blipFill>
            <p:spPr bwMode="auto">
              <a:xfrm>
                <a:off x="0" y="5930900"/>
                <a:ext cx="9144000" cy="92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408747"/>
                <a:ext cx="9144000" cy="187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438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10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당기순이익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725" y="195251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595959"/>
                </a:solidFill>
              </a:rPr>
              <a:t>매출액</a:t>
            </a:r>
            <a:endParaRPr lang="ko-KR" altLang="en-US" sz="2400" b="1" dirty="0">
              <a:solidFill>
                <a:srgbClr val="595959"/>
              </a:solidFill>
            </a:endParaRPr>
          </a:p>
        </p:txBody>
      </p:sp>
      <p:graphicFrame>
        <p:nvGraphicFramePr>
          <p:cNvPr id="42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302604"/>
              </p:ext>
            </p:extLst>
          </p:nvPr>
        </p:nvGraphicFramePr>
        <p:xfrm>
          <a:off x="4754877" y="5505451"/>
          <a:ext cx="3843022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7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145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145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64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219160" y="2244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graphicFrame>
        <p:nvGraphicFramePr>
          <p:cNvPr id="38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599379"/>
              </p:ext>
            </p:extLst>
          </p:nvPr>
        </p:nvGraphicFramePr>
        <p:xfrm>
          <a:off x="485773" y="2444313"/>
          <a:ext cx="3842386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11,698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11,928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12,500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11,712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8,953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0" name="차트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087141"/>
              </p:ext>
            </p:extLst>
          </p:nvPr>
        </p:nvGraphicFramePr>
        <p:xfrm>
          <a:off x="457200" y="376237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2" name="차트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219818"/>
              </p:ext>
            </p:extLst>
          </p:nvPr>
        </p:nvGraphicFramePr>
        <p:xfrm>
          <a:off x="4772025" y="199072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486360" y="5292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9144000" cy="12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24" name="그림 23" descr="hiho_gray.png"/>
          <p:cNvPicPr>
            <a:picLocks noChangeAspect="1"/>
          </p:cNvPicPr>
          <p:nvPr/>
        </p:nvPicPr>
        <p:blipFill>
          <a:blip r:embed="rId4" cstate="print"/>
          <a:srcRect b="30875"/>
          <a:stretch>
            <a:fillRect/>
          </a:stretch>
        </p:blipFill>
        <p:spPr>
          <a:xfrm>
            <a:off x="7563659" y="117056"/>
            <a:ext cx="1453341" cy="276644"/>
          </a:xfrm>
          <a:prstGeom prst="rect">
            <a:avLst/>
          </a:prstGeom>
        </p:spPr>
      </p:pic>
      <p:sp>
        <p:nvSpPr>
          <p:cNvPr id="26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11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874919"/>
              </p:ext>
            </p:extLst>
          </p:nvPr>
        </p:nvGraphicFramePr>
        <p:xfrm>
          <a:off x="247650" y="1658938"/>
          <a:ext cx="4033838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회 사  명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하이호경금속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립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일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대표자명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>
                          <a:solidFill>
                            <a:srgbClr val="0070C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 일 수 </a:t>
                      </a:r>
                      <a:endParaRPr lang="ko-KR" altLang="en-US" sz="1000" b="1" dirty="0">
                        <a:solidFill>
                          <a:srgbClr val="0070C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사업분야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알루미늄 합금제조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      소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전북 군산시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새만금북로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133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전화번호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063) 472-1800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팩스번호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영업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063) 472-1940    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관리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063) 472-1999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홈페이지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www.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hiholme.com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1" name="표 30"/>
          <p:cNvGraphicFramePr>
            <a:graphicFrameLocks noGrp="1"/>
          </p:cNvGraphicFramePr>
          <p:nvPr/>
        </p:nvGraphicFramePr>
        <p:xfrm>
          <a:off x="4673600" y="3548059"/>
          <a:ext cx="3679825" cy="285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매출액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4,772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억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2014.03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성실납세자 표창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기획재정부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장관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매출액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3,478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억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2011.01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합금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Ingot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의 제조방법 특허출원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2010.12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기술혁신중소기업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(INNO-BIZ)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취득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천억 벤처기업 수상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3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2009.12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자본금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55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억 증자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증자 후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100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억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기업부설 연구소 설립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2009.03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벤처기업 인증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4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2008.11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ISO/TS 16949:2002    ISO 9001:2000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인증취득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ISO 14001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인증취득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2007.10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회사 설립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341" y="4232275"/>
            <a:ext cx="3297394" cy="202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81"/>
          <p:cNvPicPr>
            <a:picLocks noChangeAspect="1" noChangeArrowheads="1"/>
          </p:cNvPicPr>
          <p:nvPr/>
        </p:nvPicPr>
        <p:blipFill>
          <a:blip r:embed="rId3" cstate="print"/>
          <a:srcRect l="-388" b="10388"/>
          <a:stretch>
            <a:fillRect/>
          </a:stretch>
        </p:blipFill>
        <p:spPr bwMode="auto">
          <a:xfrm rot="21394183">
            <a:off x="4957976" y="1592702"/>
            <a:ext cx="3209806" cy="12628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847916" y="2945063"/>
            <a:ext cx="25815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pic>
        <p:nvPicPr>
          <p:cNvPr id="13" name="그림 12" descr="HL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14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Hiho</a:t>
            </a: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 Light Metal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937" y="2087729"/>
            <a:ext cx="3003550" cy="2016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 bwMode="auto">
          <a:xfrm>
            <a:off x="4545331" y="2039303"/>
            <a:ext cx="40195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Al Billet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1000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계열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: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전기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공조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화학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식품공업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3000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계열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: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주방용품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판금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/Can Body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5000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계열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: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선박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용접구조물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압력용기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6000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계열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: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건축용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/</a:t>
            </a:r>
            <a:r>
              <a:rPr lang="ko-KR" alt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구조용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RECYCLING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Al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스크랩 생산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환경친화적인 사업추진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(Al Scrap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Recycling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사업 추진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1025" y="1657350"/>
            <a:ext cx="1276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AB3333"/>
                </a:solidFill>
              </a:rPr>
              <a:t>사업부문</a:t>
            </a:r>
            <a:endParaRPr lang="ko-KR" altLang="en-US" sz="1600" b="1" dirty="0">
              <a:solidFill>
                <a:srgbClr val="AB333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4830" y="4775835"/>
            <a:ext cx="1413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763232"/>
                </a:solidFill>
              </a:rPr>
              <a:t>생산공정</a:t>
            </a:r>
            <a:endParaRPr lang="ko-KR" altLang="en-US" sz="1600" b="1" dirty="0">
              <a:solidFill>
                <a:srgbClr val="763232"/>
              </a:solidFill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547" y="5188267"/>
            <a:ext cx="1762125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4" cstate="print"/>
          <a:srcRect r="15286"/>
          <a:stretch>
            <a:fillRect/>
          </a:stretch>
        </p:blipFill>
        <p:spPr bwMode="auto">
          <a:xfrm>
            <a:off x="674484" y="5188267"/>
            <a:ext cx="1770063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5" cstate="print"/>
          <a:srcRect r="16090"/>
          <a:stretch>
            <a:fillRect/>
          </a:stretch>
        </p:blipFill>
        <p:spPr bwMode="auto">
          <a:xfrm>
            <a:off x="6620307" y="5188267"/>
            <a:ext cx="1748993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6" cstate="print"/>
          <a:srcRect l="16601"/>
          <a:stretch>
            <a:fillRect/>
          </a:stretch>
        </p:blipFill>
        <p:spPr bwMode="auto">
          <a:xfrm>
            <a:off x="4650672" y="5188267"/>
            <a:ext cx="1747634" cy="117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852760" y="63963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용해로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40854" y="63963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Wagstaff</a:t>
            </a:r>
            <a:r>
              <a:rPr lang="en-US" altLang="ko-KR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주조기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88048" y="63963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연속주조기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17734" y="63963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연속식</a:t>
            </a:r>
            <a:r>
              <a:rPr lang="ko-KR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균질로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27" name="그림 26" descr="HL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31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33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12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13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48" name="차트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667910"/>
              </p:ext>
            </p:extLst>
          </p:nvPr>
        </p:nvGraphicFramePr>
        <p:xfrm>
          <a:off x="630195" y="3490527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1" name="차트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758419"/>
              </p:ext>
            </p:extLst>
          </p:nvPr>
        </p:nvGraphicFramePr>
        <p:xfrm>
          <a:off x="4772025" y="199072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당기순이익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725" y="195251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매출액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3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37550"/>
              </p:ext>
            </p:extLst>
          </p:nvPr>
        </p:nvGraphicFramePr>
        <p:xfrm>
          <a:off x="4754877" y="5505451"/>
          <a:ext cx="3843022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7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24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19160" y="2244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graphicFrame>
        <p:nvGraphicFramePr>
          <p:cNvPr id="25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020133"/>
              </p:ext>
            </p:extLst>
          </p:nvPr>
        </p:nvGraphicFramePr>
        <p:xfrm>
          <a:off x="485773" y="2444313"/>
          <a:ext cx="3842386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3,150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3,467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4,772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3,556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2,360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86360" y="5292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sp>
        <p:nvSpPr>
          <p:cNvPr id="16" name="직사각형 1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17" name="그림 16" descr="HL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18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790575" y="1705699"/>
          <a:ext cx="7554588" cy="2899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8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8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387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  <a:endParaRPr lang="ko-KR" altLang="en-US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1" dirty="0" smtClean="0">
                          <a:solidFill>
                            <a:schemeClr val="bg1"/>
                          </a:solidFill>
                        </a:rPr>
                        <a:t>Billet Line</a:t>
                      </a:r>
                      <a:r>
                        <a:rPr lang="en-US" altLang="ko-KR" sz="1500" b="1" baseline="0" dirty="0" smtClean="0">
                          <a:solidFill>
                            <a:schemeClr val="bg1"/>
                          </a:solidFill>
                        </a:rPr>
                        <a:t> Capacity</a:t>
                      </a:r>
                      <a:endParaRPr lang="ko-KR" altLang="en-US" sz="15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1" dirty="0" smtClean="0">
                          <a:solidFill>
                            <a:schemeClr val="bg1"/>
                          </a:solidFill>
                        </a:rPr>
                        <a:t>Ingot</a:t>
                      </a:r>
                      <a:r>
                        <a:rPr lang="en-US" altLang="ko-KR" sz="1500" b="1" baseline="0" dirty="0" smtClean="0">
                          <a:solidFill>
                            <a:schemeClr val="bg1"/>
                          </a:solidFill>
                        </a:rPr>
                        <a:t> Line Capacity</a:t>
                      </a:r>
                      <a:endParaRPr lang="ko-KR" altLang="en-US" sz="15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3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대지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60,225 m²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건물 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10,934 m²</a:t>
                      </a:r>
                    </a:p>
                  </a:txBody>
                  <a:tcPr marL="75651" marR="75651" marT="37825" marB="378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전체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100,000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용해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200,000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주조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100,000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균질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100,000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절단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100,000</a:t>
                      </a:r>
                    </a:p>
                    <a:p>
                      <a:pPr algn="ctr"/>
                      <a:endParaRPr lang="ko-KR" alt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75651" marR="75651" marT="37825" marB="378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전체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150,000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용해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150,000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주조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: 370,000</a:t>
                      </a:r>
                    </a:p>
                  </a:txBody>
                  <a:tcPr marL="75651" marR="75651" marT="37825" marB="378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734032"/>
              </p:ext>
            </p:extLst>
          </p:nvPr>
        </p:nvGraphicFramePr>
        <p:xfrm>
          <a:off x="801525" y="4745562"/>
          <a:ext cx="7533582" cy="17822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5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5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Production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2016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2017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2018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2019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2020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251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Billet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89,640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71,283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79,388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85,042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51,978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Ingot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52,065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48,234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70,989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46,390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23,714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Total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141,705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119,517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150,377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131,432</a:t>
                      </a:r>
                    </a:p>
                  </a:txBody>
                  <a:tcPr marL="86253" marR="86253" marT="45744" marB="45744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75,692</a:t>
                      </a:r>
                    </a:p>
                  </a:txBody>
                  <a:tcPr marL="86253" marR="86253" marT="45744" marB="45744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14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11" name="그림 10" descr="HL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12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Capacity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9660" y="150177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MT</a:t>
            </a:r>
            <a:endParaRPr lang="ko-KR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45"/>
          <p:cNvGrpSpPr>
            <a:grpSpLocks/>
          </p:cNvGrpSpPr>
          <p:nvPr/>
        </p:nvGrpSpPr>
        <p:grpSpPr bwMode="auto">
          <a:xfrm>
            <a:off x="227013" y="2144713"/>
            <a:ext cx="8712200" cy="1439862"/>
            <a:chOff x="704528" y="1182536"/>
            <a:chExt cx="8712808" cy="1440160"/>
          </a:xfrm>
        </p:grpSpPr>
        <p:cxnSp>
          <p:nvCxnSpPr>
            <p:cNvPr id="12" name="꺾인 연결선 45"/>
            <p:cNvCxnSpPr>
              <a:cxnSpLocks noChangeShapeType="1"/>
            </p:cNvCxnSpPr>
            <p:nvPr/>
          </p:nvCxnSpPr>
          <p:spPr bwMode="auto">
            <a:xfrm>
              <a:off x="2216696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pic>
          <p:nvPicPr>
            <p:cNvPr id="13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 t="19167" r="5839" b="-1819"/>
            <a:stretch>
              <a:fillRect/>
            </a:stretch>
          </p:blipFill>
          <p:spPr bwMode="auto">
            <a:xfrm>
              <a:off x="704528" y="11826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Picture 1"/>
            <p:cNvPicPr preferRelativeResize="0">
              <a:picLocks noChangeArrowheads="1"/>
            </p:cNvPicPr>
            <p:nvPr/>
          </p:nvPicPr>
          <p:blipFill>
            <a:blip r:embed="rId3" cstate="print"/>
            <a:srcRect l="32500" t="42762" r="50834" b="33238"/>
            <a:stretch>
              <a:fillRect/>
            </a:stretch>
          </p:blipFill>
          <p:spPr bwMode="auto">
            <a:xfrm>
              <a:off x="2504888" y="118253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" name="Picture 1"/>
            <p:cNvPicPr preferRelativeResize="0">
              <a:picLocks noChangeArrowheads="1"/>
            </p:cNvPicPr>
            <p:nvPr/>
          </p:nvPicPr>
          <p:blipFill>
            <a:blip r:embed="rId3" cstate="print"/>
            <a:srcRect l="50019" t="42984" r="31968" b="33157"/>
            <a:stretch>
              <a:fillRect/>
            </a:stretch>
          </p:blipFill>
          <p:spPr bwMode="auto">
            <a:xfrm>
              <a:off x="4304928" y="118253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1"/>
            <p:cNvPicPr preferRelativeResize="0">
              <a:picLocks noChangeArrowheads="1"/>
            </p:cNvPicPr>
            <p:nvPr/>
          </p:nvPicPr>
          <p:blipFill>
            <a:blip r:embed="rId3" cstate="print"/>
            <a:srcRect l="68509" t="43366" r="14432" b="33157"/>
            <a:stretch>
              <a:fillRect/>
            </a:stretch>
          </p:blipFill>
          <p:spPr bwMode="auto">
            <a:xfrm>
              <a:off x="6105128" y="118253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Picture 2"/>
            <p:cNvPicPr preferRelativeResize="0">
              <a:picLocks noChangeArrowheads="1"/>
            </p:cNvPicPr>
            <p:nvPr/>
          </p:nvPicPr>
          <p:blipFill>
            <a:blip r:embed="rId4" cstate="print"/>
            <a:srcRect l="6964" t="2776" r="8276" b="7255"/>
            <a:stretch>
              <a:fillRect/>
            </a:stretch>
          </p:blipFill>
          <p:spPr bwMode="auto">
            <a:xfrm>
              <a:off x="7977336" y="1182537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23" name="꺾인 연결선 45"/>
            <p:cNvCxnSpPr>
              <a:cxnSpLocks noChangeShapeType="1"/>
            </p:cNvCxnSpPr>
            <p:nvPr/>
          </p:nvCxnSpPr>
          <p:spPr bwMode="auto">
            <a:xfrm>
              <a:off x="4016896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24" name="꺾인 연결선 45"/>
            <p:cNvCxnSpPr>
              <a:cxnSpLocks noChangeShapeType="1"/>
            </p:cNvCxnSpPr>
            <p:nvPr/>
          </p:nvCxnSpPr>
          <p:spPr bwMode="auto">
            <a:xfrm>
              <a:off x="5817096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꺾인 연결선 45"/>
            <p:cNvCxnSpPr>
              <a:cxnSpLocks noChangeShapeType="1"/>
            </p:cNvCxnSpPr>
            <p:nvPr/>
          </p:nvCxnSpPr>
          <p:spPr bwMode="auto">
            <a:xfrm>
              <a:off x="7689304" y="1902616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26" name="그룹 58"/>
          <p:cNvGrpSpPr>
            <a:grpSpLocks/>
          </p:cNvGrpSpPr>
          <p:nvPr/>
        </p:nvGrpSpPr>
        <p:grpSpPr bwMode="auto">
          <a:xfrm>
            <a:off x="227013" y="4645025"/>
            <a:ext cx="8712200" cy="1439863"/>
            <a:chOff x="272640" y="4293096"/>
            <a:chExt cx="8712648" cy="1440000"/>
          </a:xfrm>
        </p:grpSpPr>
        <p:cxnSp>
          <p:nvCxnSpPr>
            <p:cNvPr id="27" name="꺾인 연결선 45"/>
            <p:cNvCxnSpPr>
              <a:cxnSpLocks noChangeShapeType="1"/>
            </p:cNvCxnSpPr>
            <p:nvPr/>
          </p:nvCxnSpPr>
          <p:spPr bwMode="auto">
            <a:xfrm>
              <a:off x="3656856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pic>
          <p:nvPicPr>
            <p:cNvPr id="28" name="Picture 2"/>
            <p:cNvPicPr preferRelativeResize="0">
              <a:picLocks noChangeArrowheads="1"/>
            </p:cNvPicPr>
            <p:nvPr/>
          </p:nvPicPr>
          <p:blipFill>
            <a:blip r:embed="rId5" cstate="print"/>
            <a:srcRect l="32857" t="55238" r="49702" b="21048"/>
            <a:stretch>
              <a:fillRect/>
            </a:stretch>
          </p:blipFill>
          <p:spPr bwMode="auto">
            <a:xfrm>
              <a:off x="2072840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 t="19167" r="5839" b="-1819"/>
            <a:stretch>
              <a:fillRect/>
            </a:stretch>
          </p:blipFill>
          <p:spPr bwMode="auto">
            <a:xfrm>
              <a:off x="272640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" name="Picture 2"/>
            <p:cNvPicPr preferRelativeResize="0">
              <a:picLocks noChangeArrowheads="1"/>
            </p:cNvPicPr>
            <p:nvPr/>
          </p:nvPicPr>
          <p:blipFill>
            <a:blip r:embed="rId5" cstate="print"/>
            <a:srcRect l="68929" t="55143" r="13750" b="21048"/>
            <a:stretch>
              <a:fillRect/>
            </a:stretch>
          </p:blipFill>
          <p:spPr bwMode="auto">
            <a:xfrm>
              <a:off x="5745248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2" name="Picture 1"/>
            <p:cNvPicPr preferRelativeResize="0">
              <a:picLocks noChangeArrowheads="1"/>
            </p:cNvPicPr>
            <p:nvPr/>
          </p:nvPicPr>
          <p:blipFill>
            <a:blip r:embed="rId6" cstate="print"/>
            <a:srcRect l="7300" t="2067" r="7590" b="5943"/>
            <a:stretch>
              <a:fillRect/>
            </a:stretch>
          </p:blipFill>
          <p:spPr bwMode="auto">
            <a:xfrm>
              <a:off x="7545288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Picture 3"/>
            <p:cNvPicPr preferRelativeResize="0">
              <a:picLocks noChangeArrowheads="1"/>
            </p:cNvPicPr>
            <p:nvPr/>
          </p:nvPicPr>
          <p:blipFill>
            <a:blip r:embed="rId7" cstate="print"/>
            <a:srcRect l="68333" t="27333" r="12263" b="53905"/>
            <a:stretch>
              <a:fillRect/>
            </a:stretch>
          </p:blipFill>
          <p:spPr bwMode="auto">
            <a:xfrm>
              <a:off x="3945048" y="4293096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34" name="꺾인 연결선 45"/>
            <p:cNvCxnSpPr>
              <a:cxnSpLocks noChangeShapeType="1"/>
            </p:cNvCxnSpPr>
            <p:nvPr/>
          </p:nvCxnSpPr>
          <p:spPr bwMode="auto">
            <a:xfrm>
              <a:off x="1784648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꺾인 연결선 45"/>
            <p:cNvCxnSpPr>
              <a:cxnSpLocks noChangeShapeType="1"/>
            </p:cNvCxnSpPr>
            <p:nvPr/>
          </p:nvCxnSpPr>
          <p:spPr bwMode="auto">
            <a:xfrm>
              <a:off x="5457056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꺾인 연결선 45"/>
            <p:cNvCxnSpPr>
              <a:cxnSpLocks noChangeShapeType="1"/>
            </p:cNvCxnSpPr>
            <p:nvPr/>
          </p:nvCxnSpPr>
          <p:spPr bwMode="auto">
            <a:xfrm>
              <a:off x="7257256" y="4941168"/>
              <a:ext cx="216024" cy="0"/>
            </a:xfrm>
            <a:prstGeom prst="straightConnector1">
              <a:avLst/>
            </a:prstGeom>
            <a:noFill/>
            <a:ln w="38100" algn="ctr">
              <a:solidFill>
                <a:srgbClr val="666699"/>
              </a:solidFill>
              <a:round/>
              <a:headEnd/>
              <a:tailEnd type="triangle" w="med" len="med"/>
            </a:ln>
          </p:spPr>
        </p:cxnSp>
      </p:grpSp>
      <p:pic>
        <p:nvPicPr>
          <p:cNvPr id="37" name="Picture 2"/>
          <p:cNvPicPr preferRelativeResize="0">
            <a:picLocks noChangeArrowheads="1"/>
          </p:cNvPicPr>
          <p:nvPr/>
        </p:nvPicPr>
        <p:blipFill>
          <a:blip r:embed="rId8" cstate="print"/>
          <a:srcRect l="10120" t="22858" r="76608" b="65237"/>
          <a:stretch>
            <a:fillRect/>
          </a:stretch>
        </p:blipFill>
        <p:spPr bwMode="auto">
          <a:xfrm>
            <a:off x="106363" y="4105275"/>
            <a:ext cx="719137" cy="46831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371475" y="3656013"/>
            <a:ext cx="1081088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Raw Material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71700" y="3657600"/>
            <a:ext cx="1081088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Melting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4500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Raw Material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71700" y="6159500"/>
            <a:ext cx="1081088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Melting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16388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Casting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16613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Homogenizing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16838" y="6159500"/>
            <a:ext cx="1079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Release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10025" y="3667125"/>
            <a:ext cx="1081088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Casting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45175" y="3586163"/>
            <a:ext cx="10795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Automatic Stacking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16838" y="3657600"/>
            <a:ext cx="1079500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accent4"/>
                </a:solidFill>
              </a:rPr>
              <a:t>Release</a:t>
            </a:r>
            <a:endParaRPr lang="ko-KR" altLang="en-US" sz="1000" b="1" dirty="0">
              <a:solidFill>
                <a:schemeClr val="accent4"/>
              </a:solidFill>
            </a:endParaRPr>
          </a:p>
        </p:txBody>
      </p:sp>
      <p:pic>
        <p:nvPicPr>
          <p:cNvPr id="52" name="Picture 1"/>
          <p:cNvPicPr preferRelativeResize="0">
            <a:picLocks noChangeArrowheads="1"/>
          </p:cNvPicPr>
          <p:nvPr/>
        </p:nvPicPr>
        <p:blipFill>
          <a:blip r:embed="rId9" cstate="print"/>
          <a:srcRect l="12857" t="21713" r="76012" b="65524"/>
          <a:stretch>
            <a:fillRect/>
          </a:stretch>
        </p:blipFill>
        <p:spPr bwMode="auto">
          <a:xfrm>
            <a:off x="230188" y="1681163"/>
            <a:ext cx="720725" cy="4667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54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15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3" name="그림 52" descr="HLM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25390" y="34832"/>
            <a:ext cx="1960079" cy="404661"/>
          </a:xfrm>
          <a:prstGeom prst="rect">
            <a:avLst/>
          </a:prstGeom>
        </p:spPr>
      </p:pic>
      <p:sp>
        <p:nvSpPr>
          <p:cNvPr id="55" name="제목 2"/>
          <p:cNvSpPr txBox="1">
            <a:spLocks/>
          </p:cNvSpPr>
          <p:nvPr/>
        </p:nvSpPr>
        <p:spPr>
          <a:xfrm>
            <a:off x="275544" y="295934"/>
            <a:ext cx="61125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Facility Automation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1"/>
          <p:cNvPicPr>
            <a:picLocks noChangeAspect="1" noChangeArrowheads="1"/>
          </p:cNvPicPr>
          <p:nvPr/>
        </p:nvPicPr>
        <p:blipFill>
          <a:blip r:embed="rId2" cstate="print"/>
          <a:srcRect l="26582"/>
          <a:stretch>
            <a:fillRect/>
          </a:stretch>
        </p:blipFill>
        <p:spPr bwMode="auto">
          <a:xfrm>
            <a:off x="4827503" y="1668129"/>
            <a:ext cx="3327956" cy="150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직사각형 3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Ebrima" pitchFamily="2" charset="0"/>
              <a:cs typeface="Ebrima" pitchFamily="2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16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1" name="Freeform 8"/>
          <p:cNvSpPr>
            <a:spLocks noChangeAspect="1"/>
          </p:cNvSpPr>
          <p:nvPr/>
        </p:nvSpPr>
        <p:spPr bwMode="auto">
          <a:xfrm>
            <a:off x="492885" y="4119895"/>
            <a:ext cx="364230" cy="362120"/>
          </a:xfrm>
          <a:custGeom>
            <a:avLst/>
            <a:gdLst>
              <a:gd name="T0" fmla="*/ 845 w 863"/>
              <a:gd name="T1" fmla="*/ 22 h 858"/>
              <a:gd name="T2" fmla="*/ 824 w 863"/>
              <a:gd name="T3" fmla="*/ 24 h 858"/>
              <a:gd name="T4" fmla="*/ 670 w 863"/>
              <a:gd name="T5" fmla="*/ 74 h 858"/>
              <a:gd name="T6" fmla="*/ 573 w 863"/>
              <a:gd name="T7" fmla="*/ 26 h 858"/>
              <a:gd name="T8" fmla="*/ 464 w 863"/>
              <a:gd name="T9" fmla="*/ 2 h 858"/>
              <a:gd name="T10" fmla="*/ 405 w 863"/>
              <a:gd name="T11" fmla="*/ 2 h 858"/>
              <a:gd name="T12" fmla="*/ 340 w 863"/>
              <a:gd name="T13" fmla="*/ 9 h 858"/>
              <a:gd name="T14" fmla="*/ 275 w 863"/>
              <a:gd name="T15" fmla="*/ 29 h 858"/>
              <a:gd name="T16" fmla="*/ 215 w 863"/>
              <a:gd name="T17" fmla="*/ 58 h 858"/>
              <a:gd name="T18" fmla="*/ 117 w 863"/>
              <a:gd name="T19" fmla="*/ 136 h 858"/>
              <a:gd name="T20" fmla="*/ 45 w 863"/>
              <a:gd name="T21" fmla="*/ 239 h 858"/>
              <a:gd name="T22" fmla="*/ 14 w 863"/>
              <a:gd name="T23" fmla="*/ 318 h 858"/>
              <a:gd name="T24" fmla="*/ 0 w 863"/>
              <a:gd name="T25" fmla="*/ 443 h 858"/>
              <a:gd name="T26" fmla="*/ 22 w 863"/>
              <a:gd name="T27" fmla="*/ 566 h 858"/>
              <a:gd name="T28" fmla="*/ 52 w 863"/>
              <a:gd name="T29" fmla="*/ 632 h 858"/>
              <a:gd name="T30" fmla="*/ 105 w 863"/>
              <a:gd name="T31" fmla="*/ 710 h 858"/>
              <a:gd name="T32" fmla="*/ 172 w 863"/>
              <a:gd name="T33" fmla="*/ 771 h 858"/>
              <a:gd name="T34" fmla="*/ 249 w 863"/>
              <a:gd name="T35" fmla="*/ 818 h 858"/>
              <a:gd name="T36" fmla="*/ 336 w 863"/>
              <a:gd name="T37" fmla="*/ 847 h 858"/>
              <a:gd name="T38" fmla="*/ 430 w 863"/>
              <a:gd name="T39" fmla="*/ 858 h 858"/>
              <a:gd name="T40" fmla="*/ 475 w 863"/>
              <a:gd name="T41" fmla="*/ 856 h 858"/>
              <a:gd name="T42" fmla="*/ 542 w 863"/>
              <a:gd name="T43" fmla="*/ 844 h 858"/>
              <a:gd name="T44" fmla="*/ 605 w 863"/>
              <a:gd name="T45" fmla="*/ 820 h 858"/>
              <a:gd name="T46" fmla="*/ 665 w 863"/>
              <a:gd name="T47" fmla="*/ 788 h 858"/>
              <a:gd name="T48" fmla="*/ 717 w 863"/>
              <a:gd name="T49" fmla="*/ 746 h 858"/>
              <a:gd name="T50" fmla="*/ 726 w 863"/>
              <a:gd name="T51" fmla="*/ 728 h 858"/>
              <a:gd name="T52" fmla="*/ 670 w 863"/>
              <a:gd name="T53" fmla="*/ 656 h 858"/>
              <a:gd name="T54" fmla="*/ 652 w 863"/>
              <a:gd name="T55" fmla="*/ 647 h 858"/>
              <a:gd name="T56" fmla="*/ 634 w 863"/>
              <a:gd name="T57" fmla="*/ 654 h 858"/>
              <a:gd name="T58" fmla="*/ 596 w 863"/>
              <a:gd name="T59" fmla="*/ 683 h 858"/>
              <a:gd name="T60" fmla="*/ 554 w 863"/>
              <a:gd name="T61" fmla="*/ 706 h 858"/>
              <a:gd name="T62" fmla="*/ 462 w 863"/>
              <a:gd name="T63" fmla="*/ 730 h 858"/>
              <a:gd name="T64" fmla="*/ 408 w 863"/>
              <a:gd name="T65" fmla="*/ 732 h 858"/>
              <a:gd name="T66" fmla="*/ 343 w 863"/>
              <a:gd name="T67" fmla="*/ 719 h 858"/>
              <a:gd name="T68" fmla="*/ 284 w 863"/>
              <a:gd name="T69" fmla="*/ 694 h 858"/>
              <a:gd name="T70" fmla="*/ 231 w 863"/>
              <a:gd name="T71" fmla="*/ 658 h 858"/>
              <a:gd name="T72" fmla="*/ 186 w 863"/>
              <a:gd name="T73" fmla="*/ 611 h 858"/>
              <a:gd name="T74" fmla="*/ 152 w 863"/>
              <a:gd name="T75" fmla="*/ 553 h 858"/>
              <a:gd name="T76" fmla="*/ 134 w 863"/>
              <a:gd name="T77" fmla="*/ 497 h 858"/>
              <a:gd name="T78" fmla="*/ 126 w 863"/>
              <a:gd name="T79" fmla="*/ 408 h 858"/>
              <a:gd name="T80" fmla="*/ 146 w 863"/>
              <a:gd name="T81" fmla="*/ 322 h 858"/>
              <a:gd name="T82" fmla="*/ 172 w 863"/>
              <a:gd name="T83" fmla="*/ 268 h 858"/>
              <a:gd name="T84" fmla="*/ 229 w 863"/>
              <a:gd name="T85" fmla="*/ 201 h 858"/>
              <a:gd name="T86" fmla="*/ 305 w 863"/>
              <a:gd name="T87" fmla="*/ 152 h 858"/>
              <a:gd name="T88" fmla="*/ 368 w 863"/>
              <a:gd name="T89" fmla="*/ 132 h 858"/>
              <a:gd name="T90" fmla="*/ 470 w 863"/>
              <a:gd name="T91" fmla="*/ 130 h 858"/>
              <a:gd name="T92" fmla="*/ 565 w 863"/>
              <a:gd name="T93" fmla="*/ 159 h 858"/>
              <a:gd name="T94" fmla="*/ 448 w 863"/>
              <a:gd name="T95" fmla="*/ 222 h 858"/>
              <a:gd name="T96" fmla="*/ 439 w 863"/>
              <a:gd name="T97" fmla="*/ 242 h 858"/>
              <a:gd name="T98" fmla="*/ 443 w 863"/>
              <a:gd name="T99" fmla="*/ 255 h 858"/>
              <a:gd name="T100" fmla="*/ 787 w 863"/>
              <a:gd name="T101" fmla="*/ 452 h 858"/>
              <a:gd name="T102" fmla="*/ 798 w 863"/>
              <a:gd name="T103" fmla="*/ 455 h 858"/>
              <a:gd name="T104" fmla="*/ 811 w 863"/>
              <a:gd name="T105" fmla="*/ 452 h 858"/>
              <a:gd name="T106" fmla="*/ 824 w 863"/>
              <a:gd name="T107" fmla="*/ 437 h 858"/>
              <a:gd name="T108" fmla="*/ 863 w 863"/>
              <a:gd name="T109" fmla="*/ 49 h 858"/>
              <a:gd name="T110" fmla="*/ 856 w 863"/>
              <a:gd name="T111" fmla="*/ 29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63" h="858">
                <a:moveTo>
                  <a:pt x="851" y="24"/>
                </a:moveTo>
                <a:lnTo>
                  <a:pt x="851" y="24"/>
                </a:lnTo>
                <a:lnTo>
                  <a:pt x="845" y="22"/>
                </a:lnTo>
                <a:lnTo>
                  <a:pt x="838" y="20"/>
                </a:lnTo>
                <a:lnTo>
                  <a:pt x="831" y="20"/>
                </a:lnTo>
                <a:lnTo>
                  <a:pt x="824" y="24"/>
                </a:lnTo>
                <a:lnTo>
                  <a:pt x="699" y="96"/>
                </a:lnTo>
                <a:lnTo>
                  <a:pt x="699" y="96"/>
                </a:lnTo>
                <a:lnTo>
                  <a:pt x="670" y="74"/>
                </a:lnTo>
                <a:lnTo>
                  <a:pt x="638" y="56"/>
                </a:lnTo>
                <a:lnTo>
                  <a:pt x="605" y="38"/>
                </a:lnTo>
                <a:lnTo>
                  <a:pt x="573" y="26"/>
                </a:lnTo>
                <a:lnTo>
                  <a:pt x="536" y="15"/>
                </a:lnTo>
                <a:lnTo>
                  <a:pt x="502" y="8"/>
                </a:lnTo>
                <a:lnTo>
                  <a:pt x="464" y="2"/>
                </a:lnTo>
                <a:lnTo>
                  <a:pt x="428" y="0"/>
                </a:lnTo>
                <a:lnTo>
                  <a:pt x="428" y="0"/>
                </a:lnTo>
                <a:lnTo>
                  <a:pt x="405" y="2"/>
                </a:lnTo>
                <a:lnTo>
                  <a:pt x="383" y="4"/>
                </a:lnTo>
                <a:lnTo>
                  <a:pt x="361" y="6"/>
                </a:lnTo>
                <a:lnTo>
                  <a:pt x="340" y="9"/>
                </a:lnTo>
                <a:lnTo>
                  <a:pt x="316" y="15"/>
                </a:lnTo>
                <a:lnTo>
                  <a:pt x="296" y="22"/>
                </a:lnTo>
                <a:lnTo>
                  <a:pt x="275" y="29"/>
                </a:lnTo>
                <a:lnTo>
                  <a:pt x="253" y="38"/>
                </a:lnTo>
                <a:lnTo>
                  <a:pt x="253" y="38"/>
                </a:lnTo>
                <a:lnTo>
                  <a:pt x="215" y="58"/>
                </a:lnTo>
                <a:lnTo>
                  <a:pt x="181" y="80"/>
                </a:lnTo>
                <a:lnTo>
                  <a:pt x="146" y="107"/>
                </a:lnTo>
                <a:lnTo>
                  <a:pt x="117" y="136"/>
                </a:lnTo>
                <a:lnTo>
                  <a:pt x="90" y="166"/>
                </a:lnTo>
                <a:lnTo>
                  <a:pt x="67" y="201"/>
                </a:lnTo>
                <a:lnTo>
                  <a:pt x="45" y="239"/>
                </a:lnTo>
                <a:lnTo>
                  <a:pt x="29" y="277"/>
                </a:lnTo>
                <a:lnTo>
                  <a:pt x="29" y="277"/>
                </a:lnTo>
                <a:lnTo>
                  <a:pt x="14" y="318"/>
                </a:lnTo>
                <a:lnTo>
                  <a:pt x="5" y="360"/>
                </a:lnTo>
                <a:lnTo>
                  <a:pt x="2" y="401"/>
                </a:lnTo>
                <a:lnTo>
                  <a:pt x="0" y="443"/>
                </a:lnTo>
                <a:lnTo>
                  <a:pt x="4" y="484"/>
                </a:lnTo>
                <a:lnTo>
                  <a:pt x="11" y="526"/>
                </a:lnTo>
                <a:lnTo>
                  <a:pt x="22" y="566"/>
                </a:lnTo>
                <a:lnTo>
                  <a:pt x="38" y="605"/>
                </a:lnTo>
                <a:lnTo>
                  <a:pt x="38" y="605"/>
                </a:lnTo>
                <a:lnTo>
                  <a:pt x="52" y="632"/>
                </a:lnTo>
                <a:lnTo>
                  <a:pt x="69" y="659"/>
                </a:lnTo>
                <a:lnTo>
                  <a:pt x="85" y="685"/>
                </a:lnTo>
                <a:lnTo>
                  <a:pt x="105" y="710"/>
                </a:lnTo>
                <a:lnTo>
                  <a:pt x="126" y="732"/>
                </a:lnTo>
                <a:lnTo>
                  <a:pt x="148" y="753"/>
                </a:lnTo>
                <a:lnTo>
                  <a:pt x="172" y="771"/>
                </a:lnTo>
                <a:lnTo>
                  <a:pt x="197" y="789"/>
                </a:lnTo>
                <a:lnTo>
                  <a:pt x="222" y="804"/>
                </a:lnTo>
                <a:lnTo>
                  <a:pt x="249" y="818"/>
                </a:lnTo>
                <a:lnTo>
                  <a:pt x="278" y="829"/>
                </a:lnTo>
                <a:lnTo>
                  <a:pt x="307" y="840"/>
                </a:lnTo>
                <a:lnTo>
                  <a:pt x="336" y="847"/>
                </a:lnTo>
                <a:lnTo>
                  <a:pt x="367" y="853"/>
                </a:lnTo>
                <a:lnTo>
                  <a:pt x="397" y="856"/>
                </a:lnTo>
                <a:lnTo>
                  <a:pt x="430" y="858"/>
                </a:lnTo>
                <a:lnTo>
                  <a:pt x="430" y="858"/>
                </a:lnTo>
                <a:lnTo>
                  <a:pt x="452" y="856"/>
                </a:lnTo>
                <a:lnTo>
                  <a:pt x="475" y="856"/>
                </a:lnTo>
                <a:lnTo>
                  <a:pt x="497" y="853"/>
                </a:lnTo>
                <a:lnTo>
                  <a:pt x="518" y="849"/>
                </a:lnTo>
                <a:lnTo>
                  <a:pt x="542" y="844"/>
                </a:lnTo>
                <a:lnTo>
                  <a:pt x="562" y="836"/>
                </a:lnTo>
                <a:lnTo>
                  <a:pt x="583" y="829"/>
                </a:lnTo>
                <a:lnTo>
                  <a:pt x="605" y="820"/>
                </a:lnTo>
                <a:lnTo>
                  <a:pt x="605" y="820"/>
                </a:lnTo>
                <a:lnTo>
                  <a:pt x="636" y="806"/>
                </a:lnTo>
                <a:lnTo>
                  <a:pt x="665" y="788"/>
                </a:lnTo>
                <a:lnTo>
                  <a:pt x="692" y="768"/>
                </a:lnTo>
                <a:lnTo>
                  <a:pt x="717" y="746"/>
                </a:lnTo>
                <a:lnTo>
                  <a:pt x="717" y="746"/>
                </a:lnTo>
                <a:lnTo>
                  <a:pt x="724" y="737"/>
                </a:lnTo>
                <a:lnTo>
                  <a:pt x="726" y="728"/>
                </a:lnTo>
                <a:lnTo>
                  <a:pt x="726" y="728"/>
                </a:lnTo>
                <a:lnTo>
                  <a:pt x="724" y="717"/>
                </a:lnTo>
                <a:lnTo>
                  <a:pt x="719" y="710"/>
                </a:lnTo>
                <a:lnTo>
                  <a:pt x="670" y="656"/>
                </a:lnTo>
                <a:lnTo>
                  <a:pt x="670" y="656"/>
                </a:lnTo>
                <a:lnTo>
                  <a:pt x="661" y="649"/>
                </a:lnTo>
                <a:lnTo>
                  <a:pt x="652" y="647"/>
                </a:lnTo>
                <a:lnTo>
                  <a:pt x="652" y="647"/>
                </a:lnTo>
                <a:lnTo>
                  <a:pt x="641" y="649"/>
                </a:lnTo>
                <a:lnTo>
                  <a:pt x="634" y="654"/>
                </a:lnTo>
                <a:lnTo>
                  <a:pt x="634" y="654"/>
                </a:lnTo>
                <a:lnTo>
                  <a:pt x="614" y="668"/>
                </a:lnTo>
                <a:lnTo>
                  <a:pt x="596" y="683"/>
                </a:lnTo>
                <a:lnTo>
                  <a:pt x="574" y="696"/>
                </a:lnTo>
                <a:lnTo>
                  <a:pt x="554" y="706"/>
                </a:lnTo>
                <a:lnTo>
                  <a:pt x="554" y="706"/>
                </a:lnTo>
                <a:lnTo>
                  <a:pt x="524" y="717"/>
                </a:lnTo>
                <a:lnTo>
                  <a:pt x="493" y="726"/>
                </a:lnTo>
                <a:lnTo>
                  <a:pt x="462" y="730"/>
                </a:lnTo>
                <a:lnTo>
                  <a:pt x="430" y="732"/>
                </a:lnTo>
                <a:lnTo>
                  <a:pt x="430" y="732"/>
                </a:lnTo>
                <a:lnTo>
                  <a:pt x="408" y="732"/>
                </a:lnTo>
                <a:lnTo>
                  <a:pt x="385" y="730"/>
                </a:lnTo>
                <a:lnTo>
                  <a:pt x="365" y="724"/>
                </a:lnTo>
                <a:lnTo>
                  <a:pt x="343" y="719"/>
                </a:lnTo>
                <a:lnTo>
                  <a:pt x="323" y="712"/>
                </a:lnTo>
                <a:lnTo>
                  <a:pt x="302" y="705"/>
                </a:lnTo>
                <a:lnTo>
                  <a:pt x="284" y="694"/>
                </a:lnTo>
                <a:lnTo>
                  <a:pt x="266" y="683"/>
                </a:lnTo>
                <a:lnTo>
                  <a:pt x="247" y="672"/>
                </a:lnTo>
                <a:lnTo>
                  <a:pt x="231" y="658"/>
                </a:lnTo>
                <a:lnTo>
                  <a:pt x="215" y="643"/>
                </a:lnTo>
                <a:lnTo>
                  <a:pt x="200" y="627"/>
                </a:lnTo>
                <a:lnTo>
                  <a:pt x="186" y="611"/>
                </a:lnTo>
                <a:lnTo>
                  <a:pt x="173" y="593"/>
                </a:lnTo>
                <a:lnTo>
                  <a:pt x="163" y="573"/>
                </a:lnTo>
                <a:lnTo>
                  <a:pt x="152" y="553"/>
                </a:lnTo>
                <a:lnTo>
                  <a:pt x="152" y="553"/>
                </a:lnTo>
                <a:lnTo>
                  <a:pt x="141" y="526"/>
                </a:lnTo>
                <a:lnTo>
                  <a:pt x="134" y="497"/>
                </a:lnTo>
                <a:lnTo>
                  <a:pt x="128" y="468"/>
                </a:lnTo>
                <a:lnTo>
                  <a:pt x="126" y="439"/>
                </a:lnTo>
                <a:lnTo>
                  <a:pt x="126" y="408"/>
                </a:lnTo>
                <a:lnTo>
                  <a:pt x="130" y="380"/>
                </a:lnTo>
                <a:lnTo>
                  <a:pt x="135" y="351"/>
                </a:lnTo>
                <a:lnTo>
                  <a:pt x="146" y="322"/>
                </a:lnTo>
                <a:lnTo>
                  <a:pt x="146" y="322"/>
                </a:lnTo>
                <a:lnTo>
                  <a:pt x="157" y="295"/>
                </a:lnTo>
                <a:lnTo>
                  <a:pt x="172" y="268"/>
                </a:lnTo>
                <a:lnTo>
                  <a:pt x="190" y="244"/>
                </a:lnTo>
                <a:lnTo>
                  <a:pt x="208" y="221"/>
                </a:lnTo>
                <a:lnTo>
                  <a:pt x="229" y="201"/>
                </a:lnTo>
                <a:lnTo>
                  <a:pt x="253" y="183"/>
                </a:lnTo>
                <a:lnTo>
                  <a:pt x="278" y="166"/>
                </a:lnTo>
                <a:lnTo>
                  <a:pt x="305" y="152"/>
                </a:lnTo>
                <a:lnTo>
                  <a:pt x="305" y="152"/>
                </a:lnTo>
                <a:lnTo>
                  <a:pt x="336" y="141"/>
                </a:lnTo>
                <a:lnTo>
                  <a:pt x="368" y="132"/>
                </a:lnTo>
                <a:lnTo>
                  <a:pt x="403" y="129"/>
                </a:lnTo>
                <a:lnTo>
                  <a:pt x="435" y="127"/>
                </a:lnTo>
                <a:lnTo>
                  <a:pt x="470" y="130"/>
                </a:lnTo>
                <a:lnTo>
                  <a:pt x="502" y="136"/>
                </a:lnTo>
                <a:lnTo>
                  <a:pt x="535" y="147"/>
                </a:lnTo>
                <a:lnTo>
                  <a:pt x="565" y="159"/>
                </a:lnTo>
                <a:lnTo>
                  <a:pt x="453" y="219"/>
                </a:lnTo>
                <a:lnTo>
                  <a:pt x="453" y="219"/>
                </a:lnTo>
                <a:lnTo>
                  <a:pt x="448" y="222"/>
                </a:lnTo>
                <a:lnTo>
                  <a:pt x="443" y="228"/>
                </a:lnTo>
                <a:lnTo>
                  <a:pt x="441" y="235"/>
                </a:lnTo>
                <a:lnTo>
                  <a:pt x="439" y="242"/>
                </a:lnTo>
                <a:lnTo>
                  <a:pt x="439" y="242"/>
                </a:lnTo>
                <a:lnTo>
                  <a:pt x="441" y="250"/>
                </a:lnTo>
                <a:lnTo>
                  <a:pt x="443" y="255"/>
                </a:lnTo>
                <a:lnTo>
                  <a:pt x="448" y="260"/>
                </a:lnTo>
                <a:lnTo>
                  <a:pt x="453" y="264"/>
                </a:lnTo>
                <a:lnTo>
                  <a:pt x="787" y="452"/>
                </a:lnTo>
                <a:lnTo>
                  <a:pt x="787" y="452"/>
                </a:lnTo>
                <a:lnTo>
                  <a:pt x="793" y="454"/>
                </a:lnTo>
                <a:lnTo>
                  <a:pt x="798" y="455"/>
                </a:lnTo>
                <a:lnTo>
                  <a:pt x="806" y="455"/>
                </a:lnTo>
                <a:lnTo>
                  <a:pt x="811" y="452"/>
                </a:lnTo>
                <a:lnTo>
                  <a:pt x="811" y="452"/>
                </a:lnTo>
                <a:lnTo>
                  <a:pt x="816" y="448"/>
                </a:lnTo>
                <a:lnTo>
                  <a:pt x="822" y="445"/>
                </a:lnTo>
                <a:lnTo>
                  <a:pt x="824" y="437"/>
                </a:lnTo>
                <a:lnTo>
                  <a:pt x="825" y="432"/>
                </a:lnTo>
                <a:lnTo>
                  <a:pt x="863" y="49"/>
                </a:lnTo>
                <a:lnTo>
                  <a:pt x="863" y="49"/>
                </a:lnTo>
                <a:lnTo>
                  <a:pt x="863" y="42"/>
                </a:lnTo>
                <a:lnTo>
                  <a:pt x="860" y="35"/>
                </a:lnTo>
                <a:lnTo>
                  <a:pt x="856" y="29"/>
                </a:lnTo>
                <a:lnTo>
                  <a:pt x="851" y="24"/>
                </a:lnTo>
                <a:lnTo>
                  <a:pt x="851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740001"/>
              </p:ext>
            </p:extLst>
          </p:nvPr>
        </p:nvGraphicFramePr>
        <p:xfrm>
          <a:off x="452160" y="1686878"/>
          <a:ext cx="3608070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회  사 명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칼링크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 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립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일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2000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06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대표자명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호 동 철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사업분야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자동차 알루미늄 휠 제조 및 제조설비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판매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      소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전북 김제시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순동산단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길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37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전화번호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063) 540-5300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팩스번호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063) 540-5301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홈페이지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www.kalink.co.kr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3" name="표 32"/>
          <p:cNvGraphicFramePr>
            <a:graphicFrameLocks noGrp="1"/>
          </p:cNvGraphicFramePr>
          <p:nvPr/>
        </p:nvGraphicFramePr>
        <p:xfrm>
          <a:off x="4646295" y="3746502"/>
          <a:ext cx="3881755" cy="2743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2015.09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</a:rPr>
                        <a:t>인도의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</a:rPr>
                        <a:t>SSWL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</a:rPr>
                        <a:t>社와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</a:rPr>
                        <a:t>Al Wheel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</a:rPr>
                        <a:t>생산설비 수출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VOLKSWAGEN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제품 양산 개시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SUBARU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제품 양산 개시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2011.05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VOLKSWAGEN &amp; AUDI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제품공급 계약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2008.11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상호변경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진원메텍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→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칼링크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중국협력공장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150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만개 생산 </a:t>
                      </a:r>
                      <a:r>
                        <a:rPr kumimoji="1" lang="en-US" altLang="ko-KR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capa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준공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2007.12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Nissan (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미국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일본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영국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OEM VENDER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등록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천만불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수출의 탑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43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 무역의 날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6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2003.12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미국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CHRYSLER OEM VENDER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등록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8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2000.06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회사 설립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주식회사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진원메텍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5" name="Picture 70" descr="C:\Users\서홍섭\Desktop\백토리\새 사용자\C\Users\서홍섭\Desktop\사진\그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8" y="4187010"/>
            <a:ext cx="3128162" cy="207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4419600" y="3149453"/>
            <a:ext cx="15493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sp>
        <p:nvSpPr>
          <p:cNvPr id="16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Kalink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0" name="그림 19" descr="kal_gray.png"/>
          <p:cNvPicPr>
            <a:picLocks noChangeAspect="1"/>
          </p:cNvPicPr>
          <p:nvPr/>
        </p:nvPicPr>
        <p:blipFill>
          <a:blip r:embed="rId4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</a:rPr>
              <a:t>17</a:t>
            </a:r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1" name="Freeform 8"/>
          <p:cNvSpPr>
            <a:spLocks noChangeAspect="1"/>
          </p:cNvSpPr>
          <p:nvPr/>
        </p:nvSpPr>
        <p:spPr bwMode="auto">
          <a:xfrm>
            <a:off x="492885" y="4119895"/>
            <a:ext cx="364230" cy="362120"/>
          </a:xfrm>
          <a:custGeom>
            <a:avLst/>
            <a:gdLst>
              <a:gd name="T0" fmla="*/ 845 w 863"/>
              <a:gd name="T1" fmla="*/ 22 h 858"/>
              <a:gd name="T2" fmla="*/ 824 w 863"/>
              <a:gd name="T3" fmla="*/ 24 h 858"/>
              <a:gd name="T4" fmla="*/ 670 w 863"/>
              <a:gd name="T5" fmla="*/ 74 h 858"/>
              <a:gd name="T6" fmla="*/ 573 w 863"/>
              <a:gd name="T7" fmla="*/ 26 h 858"/>
              <a:gd name="T8" fmla="*/ 464 w 863"/>
              <a:gd name="T9" fmla="*/ 2 h 858"/>
              <a:gd name="T10" fmla="*/ 405 w 863"/>
              <a:gd name="T11" fmla="*/ 2 h 858"/>
              <a:gd name="T12" fmla="*/ 340 w 863"/>
              <a:gd name="T13" fmla="*/ 9 h 858"/>
              <a:gd name="T14" fmla="*/ 275 w 863"/>
              <a:gd name="T15" fmla="*/ 29 h 858"/>
              <a:gd name="T16" fmla="*/ 215 w 863"/>
              <a:gd name="T17" fmla="*/ 58 h 858"/>
              <a:gd name="T18" fmla="*/ 117 w 863"/>
              <a:gd name="T19" fmla="*/ 136 h 858"/>
              <a:gd name="T20" fmla="*/ 45 w 863"/>
              <a:gd name="T21" fmla="*/ 239 h 858"/>
              <a:gd name="T22" fmla="*/ 14 w 863"/>
              <a:gd name="T23" fmla="*/ 318 h 858"/>
              <a:gd name="T24" fmla="*/ 0 w 863"/>
              <a:gd name="T25" fmla="*/ 443 h 858"/>
              <a:gd name="T26" fmla="*/ 22 w 863"/>
              <a:gd name="T27" fmla="*/ 566 h 858"/>
              <a:gd name="T28" fmla="*/ 52 w 863"/>
              <a:gd name="T29" fmla="*/ 632 h 858"/>
              <a:gd name="T30" fmla="*/ 105 w 863"/>
              <a:gd name="T31" fmla="*/ 710 h 858"/>
              <a:gd name="T32" fmla="*/ 172 w 863"/>
              <a:gd name="T33" fmla="*/ 771 h 858"/>
              <a:gd name="T34" fmla="*/ 249 w 863"/>
              <a:gd name="T35" fmla="*/ 818 h 858"/>
              <a:gd name="T36" fmla="*/ 336 w 863"/>
              <a:gd name="T37" fmla="*/ 847 h 858"/>
              <a:gd name="T38" fmla="*/ 430 w 863"/>
              <a:gd name="T39" fmla="*/ 858 h 858"/>
              <a:gd name="T40" fmla="*/ 475 w 863"/>
              <a:gd name="T41" fmla="*/ 856 h 858"/>
              <a:gd name="T42" fmla="*/ 542 w 863"/>
              <a:gd name="T43" fmla="*/ 844 h 858"/>
              <a:gd name="T44" fmla="*/ 605 w 863"/>
              <a:gd name="T45" fmla="*/ 820 h 858"/>
              <a:gd name="T46" fmla="*/ 665 w 863"/>
              <a:gd name="T47" fmla="*/ 788 h 858"/>
              <a:gd name="T48" fmla="*/ 717 w 863"/>
              <a:gd name="T49" fmla="*/ 746 h 858"/>
              <a:gd name="T50" fmla="*/ 726 w 863"/>
              <a:gd name="T51" fmla="*/ 728 h 858"/>
              <a:gd name="T52" fmla="*/ 670 w 863"/>
              <a:gd name="T53" fmla="*/ 656 h 858"/>
              <a:gd name="T54" fmla="*/ 652 w 863"/>
              <a:gd name="T55" fmla="*/ 647 h 858"/>
              <a:gd name="T56" fmla="*/ 634 w 863"/>
              <a:gd name="T57" fmla="*/ 654 h 858"/>
              <a:gd name="T58" fmla="*/ 596 w 863"/>
              <a:gd name="T59" fmla="*/ 683 h 858"/>
              <a:gd name="T60" fmla="*/ 554 w 863"/>
              <a:gd name="T61" fmla="*/ 706 h 858"/>
              <a:gd name="T62" fmla="*/ 462 w 863"/>
              <a:gd name="T63" fmla="*/ 730 h 858"/>
              <a:gd name="T64" fmla="*/ 408 w 863"/>
              <a:gd name="T65" fmla="*/ 732 h 858"/>
              <a:gd name="T66" fmla="*/ 343 w 863"/>
              <a:gd name="T67" fmla="*/ 719 h 858"/>
              <a:gd name="T68" fmla="*/ 284 w 863"/>
              <a:gd name="T69" fmla="*/ 694 h 858"/>
              <a:gd name="T70" fmla="*/ 231 w 863"/>
              <a:gd name="T71" fmla="*/ 658 h 858"/>
              <a:gd name="T72" fmla="*/ 186 w 863"/>
              <a:gd name="T73" fmla="*/ 611 h 858"/>
              <a:gd name="T74" fmla="*/ 152 w 863"/>
              <a:gd name="T75" fmla="*/ 553 h 858"/>
              <a:gd name="T76" fmla="*/ 134 w 863"/>
              <a:gd name="T77" fmla="*/ 497 h 858"/>
              <a:gd name="T78" fmla="*/ 126 w 863"/>
              <a:gd name="T79" fmla="*/ 408 h 858"/>
              <a:gd name="T80" fmla="*/ 146 w 863"/>
              <a:gd name="T81" fmla="*/ 322 h 858"/>
              <a:gd name="T82" fmla="*/ 172 w 863"/>
              <a:gd name="T83" fmla="*/ 268 h 858"/>
              <a:gd name="T84" fmla="*/ 229 w 863"/>
              <a:gd name="T85" fmla="*/ 201 h 858"/>
              <a:gd name="T86" fmla="*/ 305 w 863"/>
              <a:gd name="T87" fmla="*/ 152 h 858"/>
              <a:gd name="T88" fmla="*/ 368 w 863"/>
              <a:gd name="T89" fmla="*/ 132 h 858"/>
              <a:gd name="T90" fmla="*/ 470 w 863"/>
              <a:gd name="T91" fmla="*/ 130 h 858"/>
              <a:gd name="T92" fmla="*/ 565 w 863"/>
              <a:gd name="T93" fmla="*/ 159 h 858"/>
              <a:gd name="T94" fmla="*/ 448 w 863"/>
              <a:gd name="T95" fmla="*/ 222 h 858"/>
              <a:gd name="T96" fmla="*/ 439 w 863"/>
              <a:gd name="T97" fmla="*/ 242 h 858"/>
              <a:gd name="T98" fmla="*/ 443 w 863"/>
              <a:gd name="T99" fmla="*/ 255 h 858"/>
              <a:gd name="T100" fmla="*/ 787 w 863"/>
              <a:gd name="T101" fmla="*/ 452 h 858"/>
              <a:gd name="T102" fmla="*/ 798 w 863"/>
              <a:gd name="T103" fmla="*/ 455 h 858"/>
              <a:gd name="T104" fmla="*/ 811 w 863"/>
              <a:gd name="T105" fmla="*/ 452 h 858"/>
              <a:gd name="T106" fmla="*/ 824 w 863"/>
              <a:gd name="T107" fmla="*/ 437 h 858"/>
              <a:gd name="T108" fmla="*/ 863 w 863"/>
              <a:gd name="T109" fmla="*/ 49 h 858"/>
              <a:gd name="T110" fmla="*/ 856 w 863"/>
              <a:gd name="T111" fmla="*/ 29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63" h="858">
                <a:moveTo>
                  <a:pt x="851" y="24"/>
                </a:moveTo>
                <a:lnTo>
                  <a:pt x="851" y="24"/>
                </a:lnTo>
                <a:lnTo>
                  <a:pt x="845" y="22"/>
                </a:lnTo>
                <a:lnTo>
                  <a:pt x="838" y="20"/>
                </a:lnTo>
                <a:lnTo>
                  <a:pt x="831" y="20"/>
                </a:lnTo>
                <a:lnTo>
                  <a:pt x="824" y="24"/>
                </a:lnTo>
                <a:lnTo>
                  <a:pt x="699" y="96"/>
                </a:lnTo>
                <a:lnTo>
                  <a:pt x="699" y="96"/>
                </a:lnTo>
                <a:lnTo>
                  <a:pt x="670" y="74"/>
                </a:lnTo>
                <a:lnTo>
                  <a:pt x="638" y="56"/>
                </a:lnTo>
                <a:lnTo>
                  <a:pt x="605" y="38"/>
                </a:lnTo>
                <a:lnTo>
                  <a:pt x="573" y="26"/>
                </a:lnTo>
                <a:lnTo>
                  <a:pt x="536" y="15"/>
                </a:lnTo>
                <a:lnTo>
                  <a:pt x="502" y="8"/>
                </a:lnTo>
                <a:lnTo>
                  <a:pt x="464" y="2"/>
                </a:lnTo>
                <a:lnTo>
                  <a:pt x="428" y="0"/>
                </a:lnTo>
                <a:lnTo>
                  <a:pt x="428" y="0"/>
                </a:lnTo>
                <a:lnTo>
                  <a:pt x="405" y="2"/>
                </a:lnTo>
                <a:lnTo>
                  <a:pt x="383" y="4"/>
                </a:lnTo>
                <a:lnTo>
                  <a:pt x="361" y="6"/>
                </a:lnTo>
                <a:lnTo>
                  <a:pt x="340" y="9"/>
                </a:lnTo>
                <a:lnTo>
                  <a:pt x="316" y="15"/>
                </a:lnTo>
                <a:lnTo>
                  <a:pt x="296" y="22"/>
                </a:lnTo>
                <a:lnTo>
                  <a:pt x="275" y="29"/>
                </a:lnTo>
                <a:lnTo>
                  <a:pt x="253" y="38"/>
                </a:lnTo>
                <a:lnTo>
                  <a:pt x="253" y="38"/>
                </a:lnTo>
                <a:lnTo>
                  <a:pt x="215" y="58"/>
                </a:lnTo>
                <a:lnTo>
                  <a:pt x="181" y="80"/>
                </a:lnTo>
                <a:lnTo>
                  <a:pt x="146" y="107"/>
                </a:lnTo>
                <a:lnTo>
                  <a:pt x="117" y="136"/>
                </a:lnTo>
                <a:lnTo>
                  <a:pt x="90" y="166"/>
                </a:lnTo>
                <a:lnTo>
                  <a:pt x="67" y="201"/>
                </a:lnTo>
                <a:lnTo>
                  <a:pt x="45" y="239"/>
                </a:lnTo>
                <a:lnTo>
                  <a:pt x="29" y="277"/>
                </a:lnTo>
                <a:lnTo>
                  <a:pt x="29" y="277"/>
                </a:lnTo>
                <a:lnTo>
                  <a:pt x="14" y="318"/>
                </a:lnTo>
                <a:lnTo>
                  <a:pt x="5" y="360"/>
                </a:lnTo>
                <a:lnTo>
                  <a:pt x="2" y="401"/>
                </a:lnTo>
                <a:lnTo>
                  <a:pt x="0" y="443"/>
                </a:lnTo>
                <a:lnTo>
                  <a:pt x="4" y="484"/>
                </a:lnTo>
                <a:lnTo>
                  <a:pt x="11" y="526"/>
                </a:lnTo>
                <a:lnTo>
                  <a:pt x="22" y="566"/>
                </a:lnTo>
                <a:lnTo>
                  <a:pt x="38" y="605"/>
                </a:lnTo>
                <a:lnTo>
                  <a:pt x="38" y="605"/>
                </a:lnTo>
                <a:lnTo>
                  <a:pt x="52" y="632"/>
                </a:lnTo>
                <a:lnTo>
                  <a:pt x="69" y="659"/>
                </a:lnTo>
                <a:lnTo>
                  <a:pt x="85" y="685"/>
                </a:lnTo>
                <a:lnTo>
                  <a:pt x="105" y="710"/>
                </a:lnTo>
                <a:lnTo>
                  <a:pt x="126" y="732"/>
                </a:lnTo>
                <a:lnTo>
                  <a:pt x="148" y="753"/>
                </a:lnTo>
                <a:lnTo>
                  <a:pt x="172" y="771"/>
                </a:lnTo>
                <a:lnTo>
                  <a:pt x="197" y="789"/>
                </a:lnTo>
                <a:lnTo>
                  <a:pt x="222" y="804"/>
                </a:lnTo>
                <a:lnTo>
                  <a:pt x="249" y="818"/>
                </a:lnTo>
                <a:lnTo>
                  <a:pt x="278" y="829"/>
                </a:lnTo>
                <a:lnTo>
                  <a:pt x="307" y="840"/>
                </a:lnTo>
                <a:lnTo>
                  <a:pt x="336" y="847"/>
                </a:lnTo>
                <a:lnTo>
                  <a:pt x="367" y="853"/>
                </a:lnTo>
                <a:lnTo>
                  <a:pt x="397" y="856"/>
                </a:lnTo>
                <a:lnTo>
                  <a:pt x="430" y="858"/>
                </a:lnTo>
                <a:lnTo>
                  <a:pt x="430" y="858"/>
                </a:lnTo>
                <a:lnTo>
                  <a:pt x="452" y="856"/>
                </a:lnTo>
                <a:lnTo>
                  <a:pt x="475" y="856"/>
                </a:lnTo>
                <a:lnTo>
                  <a:pt x="497" y="853"/>
                </a:lnTo>
                <a:lnTo>
                  <a:pt x="518" y="849"/>
                </a:lnTo>
                <a:lnTo>
                  <a:pt x="542" y="844"/>
                </a:lnTo>
                <a:lnTo>
                  <a:pt x="562" y="836"/>
                </a:lnTo>
                <a:lnTo>
                  <a:pt x="583" y="829"/>
                </a:lnTo>
                <a:lnTo>
                  <a:pt x="605" y="820"/>
                </a:lnTo>
                <a:lnTo>
                  <a:pt x="605" y="820"/>
                </a:lnTo>
                <a:lnTo>
                  <a:pt x="636" y="806"/>
                </a:lnTo>
                <a:lnTo>
                  <a:pt x="665" y="788"/>
                </a:lnTo>
                <a:lnTo>
                  <a:pt x="692" y="768"/>
                </a:lnTo>
                <a:lnTo>
                  <a:pt x="717" y="746"/>
                </a:lnTo>
                <a:lnTo>
                  <a:pt x="717" y="746"/>
                </a:lnTo>
                <a:lnTo>
                  <a:pt x="724" y="737"/>
                </a:lnTo>
                <a:lnTo>
                  <a:pt x="726" y="728"/>
                </a:lnTo>
                <a:lnTo>
                  <a:pt x="726" y="728"/>
                </a:lnTo>
                <a:lnTo>
                  <a:pt x="724" y="717"/>
                </a:lnTo>
                <a:lnTo>
                  <a:pt x="719" y="710"/>
                </a:lnTo>
                <a:lnTo>
                  <a:pt x="670" y="656"/>
                </a:lnTo>
                <a:lnTo>
                  <a:pt x="670" y="656"/>
                </a:lnTo>
                <a:lnTo>
                  <a:pt x="661" y="649"/>
                </a:lnTo>
                <a:lnTo>
                  <a:pt x="652" y="647"/>
                </a:lnTo>
                <a:lnTo>
                  <a:pt x="652" y="647"/>
                </a:lnTo>
                <a:lnTo>
                  <a:pt x="641" y="649"/>
                </a:lnTo>
                <a:lnTo>
                  <a:pt x="634" y="654"/>
                </a:lnTo>
                <a:lnTo>
                  <a:pt x="634" y="654"/>
                </a:lnTo>
                <a:lnTo>
                  <a:pt x="614" y="668"/>
                </a:lnTo>
                <a:lnTo>
                  <a:pt x="596" y="683"/>
                </a:lnTo>
                <a:lnTo>
                  <a:pt x="574" y="696"/>
                </a:lnTo>
                <a:lnTo>
                  <a:pt x="554" y="706"/>
                </a:lnTo>
                <a:lnTo>
                  <a:pt x="554" y="706"/>
                </a:lnTo>
                <a:lnTo>
                  <a:pt x="524" y="717"/>
                </a:lnTo>
                <a:lnTo>
                  <a:pt x="493" y="726"/>
                </a:lnTo>
                <a:lnTo>
                  <a:pt x="462" y="730"/>
                </a:lnTo>
                <a:lnTo>
                  <a:pt x="430" y="732"/>
                </a:lnTo>
                <a:lnTo>
                  <a:pt x="430" y="732"/>
                </a:lnTo>
                <a:lnTo>
                  <a:pt x="408" y="732"/>
                </a:lnTo>
                <a:lnTo>
                  <a:pt x="385" y="730"/>
                </a:lnTo>
                <a:lnTo>
                  <a:pt x="365" y="724"/>
                </a:lnTo>
                <a:lnTo>
                  <a:pt x="343" y="719"/>
                </a:lnTo>
                <a:lnTo>
                  <a:pt x="323" y="712"/>
                </a:lnTo>
                <a:lnTo>
                  <a:pt x="302" y="705"/>
                </a:lnTo>
                <a:lnTo>
                  <a:pt x="284" y="694"/>
                </a:lnTo>
                <a:lnTo>
                  <a:pt x="266" y="683"/>
                </a:lnTo>
                <a:lnTo>
                  <a:pt x="247" y="672"/>
                </a:lnTo>
                <a:lnTo>
                  <a:pt x="231" y="658"/>
                </a:lnTo>
                <a:lnTo>
                  <a:pt x="215" y="643"/>
                </a:lnTo>
                <a:lnTo>
                  <a:pt x="200" y="627"/>
                </a:lnTo>
                <a:lnTo>
                  <a:pt x="186" y="611"/>
                </a:lnTo>
                <a:lnTo>
                  <a:pt x="173" y="593"/>
                </a:lnTo>
                <a:lnTo>
                  <a:pt x="163" y="573"/>
                </a:lnTo>
                <a:lnTo>
                  <a:pt x="152" y="553"/>
                </a:lnTo>
                <a:lnTo>
                  <a:pt x="152" y="553"/>
                </a:lnTo>
                <a:lnTo>
                  <a:pt x="141" y="526"/>
                </a:lnTo>
                <a:lnTo>
                  <a:pt x="134" y="497"/>
                </a:lnTo>
                <a:lnTo>
                  <a:pt x="128" y="468"/>
                </a:lnTo>
                <a:lnTo>
                  <a:pt x="126" y="439"/>
                </a:lnTo>
                <a:lnTo>
                  <a:pt x="126" y="408"/>
                </a:lnTo>
                <a:lnTo>
                  <a:pt x="130" y="380"/>
                </a:lnTo>
                <a:lnTo>
                  <a:pt x="135" y="351"/>
                </a:lnTo>
                <a:lnTo>
                  <a:pt x="146" y="322"/>
                </a:lnTo>
                <a:lnTo>
                  <a:pt x="146" y="322"/>
                </a:lnTo>
                <a:lnTo>
                  <a:pt x="157" y="295"/>
                </a:lnTo>
                <a:lnTo>
                  <a:pt x="172" y="268"/>
                </a:lnTo>
                <a:lnTo>
                  <a:pt x="190" y="244"/>
                </a:lnTo>
                <a:lnTo>
                  <a:pt x="208" y="221"/>
                </a:lnTo>
                <a:lnTo>
                  <a:pt x="229" y="201"/>
                </a:lnTo>
                <a:lnTo>
                  <a:pt x="253" y="183"/>
                </a:lnTo>
                <a:lnTo>
                  <a:pt x="278" y="166"/>
                </a:lnTo>
                <a:lnTo>
                  <a:pt x="305" y="152"/>
                </a:lnTo>
                <a:lnTo>
                  <a:pt x="305" y="152"/>
                </a:lnTo>
                <a:lnTo>
                  <a:pt x="336" y="141"/>
                </a:lnTo>
                <a:lnTo>
                  <a:pt x="368" y="132"/>
                </a:lnTo>
                <a:lnTo>
                  <a:pt x="403" y="129"/>
                </a:lnTo>
                <a:lnTo>
                  <a:pt x="435" y="127"/>
                </a:lnTo>
                <a:lnTo>
                  <a:pt x="470" y="130"/>
                </a:lnTo>
                <a:lnTo>
                  <a:pt x="502" y="136"/>
                </a:lnTo>
                <a:lnTo>
                  <a:pt x="535" y="147"/>
                </a:lnTo>
                <a:lnTo>
                  <a:pt x="565" y="159"/>
                </a:lnTo>
                <a:lnTo>
                  <a:pt x="453" y="219"/>
                </a:lnTo>
                <a:lnTo>
                  <a:pt x="453" y="219"/>
                </a:lnTo>
                <a:lnTo>
                  <a:pt x="448" y="222"/>
                </a:lnTo>
                <a:lnTo>
                  <a:pt x="443" y="228"/>
                </a:lnTo>
                <a:lnTo>
                  <a:pt x="441" y="235"/>
                </a:lnTo>
                <a:lnTo>
                  <a:pt x="439" y="242"/>
                </a:lnTo>
                <a:lnTo>
                  <a:pt x="439" y="242"/>
                </a:lnTo>
                <a:lnTo>
                  <a:pt x="441" y="250"/>
                </a:lnTo>
                <a:lnTo>
                  <a:pt x="443" y="255"/>
                </a:lnTo>
                <a:lnTo>
                  <a:pt x="448" y="260"/>
                </a:lnTo>
                <a:lnTo>
                  <a:pt x="453" y="264"/>
                </a:lnTo>
                <a:lnTo>
                  <a:pt x="787" y="452"/>
                </a:lnTo>
                <a:lnTo>
                  <a:pt x="787" y="452"/>
                </a:lnTo>
                <a:lnTo>
                  <a:pt x="793" y="454"/>
                </a:lnTo>
                <a:lnTo>
                  <a:pt x="798" y="455"/>
                </a:lnTo>
                <a:lnTo>
                  <a:pt x="806" y="455"/>
                </a:lnTo>
                <a:lnTo>
                  <a:pt x="811" y="452"/>
                </a:lnTo>
                <a:lnTo>
                  <a:pt x="811" y="452"/>
                </a:lnTo>
                <a:lnTo>
                  <a:pt x="816" y="448"/>
                </a:lnTo>
                <a:lnTo>
                  <a:pt x="822" y="445"/>
                </a:lnTo>
                <a:lnTo>
                  <a:pt x="824" y="437"/>
                </a:lnTo>
                <a:lnTo>
                  <a:pt x="825" y="432"/>
                </a:lnTo>
                <a:lnTo>
                  <a:pt x="863" y="49"/>
                </a:lnTo>
                <a:lnTo>
                  <a:pt x="863" y="49"/>
                </a:lnTo>
                <a:lnTo>
                  <a:pt x="863" y="42"/>
                </a:lnTo>
                <a:lnTo>
                  <a:pt x="860" y="35"/>
                </a:lnTo>
                <a:lnTo>
                  <a:pt x="856" y="29"/>
                </a:lnTo>
                <a:lnTo>
                  <a:pt x="851" y="24"/>
                </a:lnTo>
                <a:lnTo>
                  <a:pt x="851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094202" y="1651085"/>
            <a:ext cx="1005403" cy="414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rgbClr val="AB3333"/>
                </a:solidFill>
                <a:latin typeface="+mn-ea"/>
              </a:rPr>
              <a:t>사업부문</a:t>
            </a:r>
            <a:endParaRPr lang="en-US" altLang="ko-KR" sz="1600" b="1" dirty="0">
              <a:solidFill>
                <a:srgbClr val="AB3333"/>
              </a:solidFill>
              <a:latin typeface="+mn-ea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4152900" y="2090738"/>
            <a:ext cx="47450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HY헤드라인M" pitchFamily="18" charset="-127"/>
              </a:rPr>
              <a:t> Al Alloy Wheel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알루미늄 합금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HY헤드라인M" pitchFamily="18" charset="-127"/>
              </a:rPr>
              <a:t>(A356.2) Al Alloy Wheel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제조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4127500" y="3092450"/>
            <a:ext cx="4873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 smtClean="0">
                <a:latin typeface="+mn-ea"/>
              </a:rPr>
              <a:t>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세계적인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Alloy Wheel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생산 기술력을 바탕으로 공장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내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생산설비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및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운영기술을 해외로 수출하고 있습니다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&lt;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인도의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SSWL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社와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Alloy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Wheel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생산설비 및 기술지원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계약체결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&gt;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170402" y="2775035"/>
            <a:ext cx="1981633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생산설비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운영기술 수출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4903788"/>
            <a:ext cx="1862138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3" cstate="print"/>
          <a:srcRect l="22581" t="17590"/>
          <a:stretch>
            <a:fillRect/>
          </a:stretch>
        </p:blipFill>
        <p:spPr bwMode="auto">
          <a:xfrm>
            <a:off x="2754313" y="4903788"/>
            <a:ext cx="1728787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050" y="4903788"/>
            <a:ext cx="1849438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9100" y="4903788"/>
            <a:ext cx="1836738" cy="117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1" y="2063075"/>
            <a:ext cx="3098800" cy="1944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30" name="제목 2"/>
          <p:cNvSpPr txBox="1">
            <a:spLocks/>
          </p:cNvSpPr>
          <p:nvPr/>
        </p:nvSpPr>
        <p:spPr>
          <a:xfrm>
            <a:off x="275544" y="295934"/>
            <a:ext cx="71031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2014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용해공정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1951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주조공정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80714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열처리공정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36014" y="6116955"/>
            <a:ext cx="14135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탕구드릴</a:t>
            </a:r>
            <a:endParaRPr lang="ko-KR" alt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4830" y="4501515"/>
            <a:ext cx="1413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763232"/>
                </a:solidFill>
              </a:rPr>
              <a:t>생산공정</a:t>
            </a:r>
            <a:endParaRPr lang="ko-KR" altLang="en-US" sz="1600" b="1" dirty="0">
              <a:solidFill>
                <a:srgbClr val="763232"/>
              </a:solidFill>
            </a:endParaRPr>
          </a:p>
        </p:txBody>
      </p:sp>
      <p:pic>
        <p:nvPicPr>
          <p:cNvPr id="39" name="그림 38" descr="kal_gray.png"/>
          <p:cNvPicPr>
            <a:picLocks noChangeAspect="1"/>
          </p:cNvPicPr>
          <p:nvPr/>
        </p:nvPicPr>
        <p:blipFill>
          <a:blip r:embed="rId7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pic>
        <p:nvPicPr>
          <p:cNvPr id="40" name="Picture 2" descr="C:\Users\중회의실\Desktop\al_gra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6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18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4361" y="3065791"/>
            <a:ext cx="2281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ko-KR" altLang="en-US" sz="1500" b="1" dirty="0">
              <a:solidFill>
                <a:srgbClr val="D60000"/>
              </a:solidFill>
            </a:endParaRPr>
          </a:p>
        </p:txBody>
      </p:sp>
      <p:graphicFrame>
        <p:nvGraphicFramePr>
          <p:cNvPr id="38" name="차트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234248"/>
              </p:ext>
            </p:extLst>
          </p:nvPr>
        </p:nvGraphicFramePr>
        <p:xfrm>
          <a:off x="630195" y="3490527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8" name="차트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684964"/>
              </p:ext>
            </p:extLst>
          </p:nvPr>
        </p:nvGraphicFramePr>
        <p:xfrm>
          <a:off x="4772025" y="199072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당기순이익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725" y="195251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매출액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9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055217"/>
              </p:ext>
            </p:extLst>
          </p:nvPr>
        </p:nvGraphicFramePr>
        <p:xfrm>
          <a:off x="4754877" y="5505451"/>
          <a:ext cx="3843022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7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81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29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219160" y="2244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graphicFrame>
        <p:nvGraphicFramePr>
          <p:cNvPr id="21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335057"/>
              </p:ext>
            </p:extLst>
          </p:nvPr>
        </p:nvGraphicFramePr>
        <p:xfrm>
          <a:off x="485773" y="2444313"/>
          <a:ext cx="3842386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1,093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1,730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1,261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991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725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486360" y="5292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5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6" name="그림 25" descr="kal_gray.png"/>
          <p:cNvPicPr>
            <a:picLocks noChangeAspect="1"/>
          </p:cNvPicPr>
          <p:nvPr/>
        </p:nvPicPr>
        <p:blipFill>
          <a:blip r:embed="rId4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19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1" name="Freeform 8"/>
          <p:cNvSpPr>
            <a:spLocks noChangeAspect="1"/>
          </p:cNvSpPr>
          <p:nvPr/>
        </p:nvSpPr>
        <p:spPr bwMode="auto">
          <a:xfrm>
            <a:off x="492885" y="4119895"/>
            <a:ext cx="364230" cy="362120"/>
          </a:xfrm>
          <a:custGeom>
            <a:avLst/>
            <a:gdLst>
              <a:gd name="T0" fmla="*/ 845 w 863"/>
              <a:gd name="T1" fmla="*/ 22 h 858"/>
              <a:gd name="T2" fmla="*/ 824 w 863"/>
              <a:gd name="T3" fmla="*/ 24 h 858"/>
              <a:gd name="T4" fmla="*/ 670 w 863"/>
              <a:gd name="T5" fmla="*/ 74 h 858"/>
              <a:gd name="T6" fmla="*/ 573 w 863"/>
              <a:gd name="T7" fmla="*/ 26 h 858"/>
              <a:gd name="T8" fmla="*/ 464 w 863"/>
              <a:gd name="T9" fmla="*/ 2 h 858"/>
              <a:gd name="T10" fmla="*/ 405 w 863"/>
              <a:gd name="T11" fmla="*/ 2 h 858"/>
              <a:gd name="T12" fmla="*/ 340 w 863"/>
              <a:gd name="T13" fmla="*/ 9 h 858"/>
              <a:gd name="T14" fmla="*/ 275 w 863"/>
              <a:gd name="T15" fmla="*/ 29 h 858"/>
              <a:gd name="T16" fmla="*/ 215 w 863"/>
              <a:gd name="T17" fmla="*/ 58 h 858"/>
              <a:gd name="T18" fmla="*/ 117 w 863"/>
              <a:gd name="T19" fmla="*/ 136 h 858"/>
              <a:gd name="T20" fmla="*/ 45 w 863"/>
              <a:gd name="T21" fmla="*/ 239 h 858"/>
              <a:gd name="T22" fmla="*/ 14 w 863"/>
              <a:gd name="T23" fmla="*/ 318 h 858"/>
              <a:gd name="T24" fmla="*/ 0 w 863"/>
              <a:gd name="T25" fmla="*/ 443 h 858"/>
              <a:gd name="T26" fmla="*/ 22 w 863"/>
              <a:gd name="T27" fmla="*/ 566 h 858"/>
              <a:gd name="T28" fmla="*/ 52 w 863"/>
              <a:gd name="T29" fmla="*/ 632 h 858"/>
              <a:gd name="T30" fmla="*/ 105 w 863"/>
              <a:gd name="T31" fmla="*/ 710 h 858"/>
              <a:gd name="T32" fmla="*/ 172 w 863"/>
              <a:gd name="T33" fmla="*/ 771 h 858"/>
              <a:gd name="T34" fmla="*/ 249 w 863"/>
              <a:gd name="T35" fmla="*/ 818 h 858"/>
              <a:gd name="T36" fmla="*/ 336 w 863"/>
              <a:gd name="T37" fmla="*/ 847 h 858"/>
              <a:gd name="T38" fmla="*/ 430 w 863"/>
              <a:gd name="T39" fmla="*/ 858 h 858"/>
              <a:gd name="T40" fmla="*/ 475 w 863"/>
              <a:gd name="T41" fmla="*/ 856 h 858"/>
              <a:gd name="T42" fmla="*/ 542 w 863"/>
              <a:gd name="T43" fmla="*/ 844 h 858"/>
              <a:gd name="T44" fmla="*/ 605 w 863"/>
              <a:gd name="T45" fmla="*/ 820 h 858"/>
              <a:gd name="T46" fmla="*/ 665 w 863"/>
              <a:gd name="T47" fmla="*/ 788 h 858"/>
              <a:gd name="T48" fmla="*/ 717 w 863"/>
              <a:gd name="T49" fmla="*/ 746 h 858"/>
              <a:gd name="T50" fmla="*/ 726 w 863"/>
              <a:gd name="T51" fmla="*/ 728 h 858"/>
              <a:gd name="T52" fmla="*/ 670 w 863"/>
              <a:gd name="T53" fmla="*/ 656 h 858"/>
              <a:gd name="T54" fmla="*/ 652 w 863"/>
              <a:gd name="T55" fmla="*/ 647 h 858"/>
              <a:gd name="T56" fmla="*/ 634 w 863"/>
              <a:gd name="T57" fmla="*/ 654 h 858"/>
              <a:gd name="T58" fmla="*/ 596 w 863"/>
              <a:gd name="T59" fmla="*/ 683 h 858"/>
              <a:gd name="T60" fmla="*/ 554 w 863"/>
              <a:gd name="T61" fmla="*/ 706 h 858"/>
              <a:gd name="T62" fmla="*/ 462 w 863"/>
              <a:gd name="T63" fmla="*/ 730 h 858"/>
              <a:gd name="T64" fmla="*/ 408 w 863"/>
              <a:gd name="T65" fmla="*/ 732 h 858"/>
              <a:gd name="T66" fmla="*/ 343 w 863"/>
              <a:gd name="T67" fmla="*/ 719 h 858"/>
              <a:gd name="T68" fmla="*/ 284 w 863"/>
              <a:gd name="T69" fmla="*/ 694 h 858"/>
              <a:gd name="T70" fmla="*/ 231 w 863"/>
              <a:gd name="T71" fmla="*/ 658 h 858"/>
              <a:gd name="T72" fmla="*/ 186 w 863"/>
              <a:gd name="T73" fmla="*/ 611 h 858"/>
              <a:gd name="T74" fmla="*/ 152 w 863"/>
              <a:gd name="T75" fmla="*/ 553 h 858"/>
              <a:gd name="T76" fmla="*/ 134 w 863"/>
              <a:gd name="T77" fmla="*/ 497 h 858"/>
              <a:gd name="T78" fmla="*/ 126 w 863"/>
              <a:gd name="T79" fmla="*/ 408 h 858"/>
              <a:gd name="T80" fmla="*/ 146 w 863"/>
              <a:gd name="T81" fmla="*/ 322 h 858"/>
              <a:gd name="T82" fmla="*/ 172 w 863"/>
              <a:gd name="T83" fmla="*/ 268 h 858"/>
              <a:gd name="T84" fmla="*/ 229 w 863"/>
              <a:gd name="T85" fmla="*/ 201 h 858"/>
              <a:gd name="T86" fmla="*/ 305 w 863"/>
              <a:gd name="T87" fmla="*/ 152 h 858"/>
              <a:gd name="T88" fmla="*/ 368 w 863"/>
              <a:gd name="T89" fmla="*/ 132 h 858"/>
              <a:gd name="T90" fmla="*/ 470 w 863"/>
              <a:gd name="T91" fmla="*/ 130 h 858"/>
              <a:gd name="T92" fmla="*/ 565 w 863"/>
              <a:gd name="T93" fmla="*/ 159 h 858"/>
              <a:gd name="T94" fmla="*/ 448 w 863"/>
              <a:gd name="T95" fmla="*/ 222 h 858"/>
              <a:gd name="T96" fmla="*/ 439 w 863"/>
              <a:gd name="T97" fmla="*/ 242 h 858"/>
              <a:gd name="T98" fmla="*/ 443 w 863"/>
              <a:gd name="T99" fmla="*/ 255 h 858"/>
              <a:gd name="T100" fmla="*/ 787 w 863"/>
              <a:gd name="T101" fmla="*/ 452 h 858"/>
              <a:gd name="T102" fmla="*/ 798 w 863"/>
              <a:gd name="T103" fmla="*/ 455 h 858"/>
              <a:gd name="T104" fmla="*/ 811 w 863"/>
              <a:gd name="T105" fmla="*/ 452 h 858"/>
              <a:gd name="T106" fmla="*/ 824 w 863"/>
              <a:gd name="T107" fmla="*/ 437 h 858"/>
              <a:gd name="T108" fmla="*/ 863 w 863"/>
              <a:gd name="T109" fmla="*/ 49 h 858"/>
              <a:gd name="T110" fmla="*/ 856 w 863"/>
              <a:gd name="T111" fmla="*/ 29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63" h="858">
                <a:moveTo>
                  <a:pt x="851" y="24"/>
                </a:moveTo>
                <a:lnTo>
                  <a:pt x="851" y="24"/>
                </a:lnTo>
                <a:lnTo>
                  <a:pt x="845" y="22"/>
                </a:lnTo>
                <a:lnTo>
                  <a:pt x="838" y="20"/>
                </a:lnTo>
                <a:lnTo>
                  <a:pt x="831" y="20"/>
                </a:lnTo>
                <a:lnTo>
                  <a:pt x="824" y="24"/>
                </a:lnTo>
                <a:lnTo>
                  <a:pt x="699" y="96"/>
                </a:lnTo>
                <a:lnTo>
                  <a:pt x="699" y="96"/>
                </a:lnTo>
                <a:lnTo>
                  <a:pt x="670" y="74"/>
                </a:lnTo>
                <a:lnTo>
                  <a:pt x="638" y="56"/>
                </a:lnTo>
                <a:lnTo>
                  <a:pt x="605" y="38"/>
                </a:lnTo>
                <a:lnTo>
                  <a:pt x="573" y="26"/>
                </a:lnTo>
                <a:lnTo>
                  <a:pt x="536" y="15"/>
                </a:lnTo>
                <a:lnTo>
                  <a:pt x="502" y="8"/>
                </a:lnTo>
                <a:lnTo>
                  <a:pt x="464" y="2"/>
                </a:lnTo>
                <a:lnTo>
                  <a:pt x="428" y="0"/>
                </a:lnTo>
                <a:lnTo>
                  <a:pt x="428" y="0"/>
                </a:lnTo>
                <a:lnTo>
                  <a:pt x="405" y="2"/>
                </a:lnTo>
                <a:lnTo>
                  <a:pt x="383" y="4"/>
                </a:lnTo>
                <a:lnTo>
                  <a:pt x="361" y="6"/>
                </a:lnTo>
                <a:lnTo>
                  <a:pt x="340" y="9"/>
                </a:lnTo>
                <a:lnTo>
                  <a:pt x="316" y="15"/>
                </a:lnTo>
                <a:lnTo>
                  <a:pt x="296" y="22"/>
                </a:lnTo>
                <a:lnTo>
                  <a:pt x="275" y="29"/>
                </a:lnTo>
                <a:lnTo>
                  <a:pt x="253" y="38"/>
                </a:lnTo>
                <a:lnTo>
                  <a:pt x="253" y="38"/>
                </a:lnTo>
                <a:lnTo>
                  <a:pt x="215" y="58"/>
                </a:lnTo>
                <a:lnTo>
                  <a:pt x="181" y="80"/>
                </a:lnTo>
                <a:lnTo>
                  <a:pt x="146" y="107"/>
                </a:lnTo>
                <a:lnTo>
                  <a:pt x="117" y="136"/>
                </a:lnTo>
                <a:lnTo>
                  <a:pt x="90" y="166"/>
                </a:lnTo>
                <a:lnTo>
                  <a:pt x="67" y="201"/>
                </a:lnTo>
                <a:lnTo>
                  <a:pt x="45" y="239"/>
                </a:lnTo>
                <a:lnTo>
                  <a:pt x="29" y="277"/>
                </a:lnTo>
                <a:lnTo>
                  <a:pt x="29" y="277"/>
                </a:lnTo>
                <a:lnTo>
                  <a:pt x="14" y="318"/>
                </a:lnTo>
                <a:lnTo>
                  <a:pt x="5" y="360"/>
                </a:lnTo>
                <a:lnTo>
                  <a:pt x="2" y="401"/>
                </a:lnTo>
                <a:lnTo>
                  <a:pt x="0" y="443"/>
                </a:lnTo>
                <a:lnTo>
                  <a:pt x="4" y="484"/>
                </a:lnTo>
                <a:lnTo>
                  <a:pt x="11" y="526"/>
                </a:lnTo>
                <a:lnTo>
                  <a:pt x="22" y="566"/>
                </a:lnTo>
                <a:lnTo>
                  <a:pt x="38" y="605"/>
                </a:lnTo>
                <a:lnTo>
                  <a:pt x="38" y="605"/>
                </a:lnTo>
                <a:lnTo>
                  <a:pt x="52" y="632"/>
                </a:lnTo>
                <a:lnTo>
                  <a:pt x="69" y="659"/>
                </a:lnTo>
                <a:lnTo>
                  <a:pt x="85" y="685"/>
                </a:lnTo>
                <a:lnTo>
                  <a:pt x="105" y="710"/>
                </a:lnTo>
                <a:lnTo>
                  <a:pt x="126" y="732"/>
                </a:lnTo>
                <a:lnTo>
                  <a:pt x="148" y="753"/>
                </a:lnTo>
                <a:lnTo>
                  <a:pt x="172" y="771"/>
                </a:lnTo>
                <a:lnTo>
                  <a:pt x="197" y="789"/>
                </a:lnTo>
                <a:lnTo>
                  <a:pt x="222" y="804"/>
                </a:lnTo>
                <a:lnTo>
                  <a:pt x="249" y="818"/>
                </a:lnTo>
                <a:lnTo>
                  <a:pt x="278" y="829"/>
                </a:lnTo>
                <a:lnTo>
                  <a:pt x="307" y="840"/>
                </a:lnTo>
                <a:lnTo>
                  <a:pt x="336" y="847"/>
                </a:lnTo>
                <a:lnTo>
                  <a:pt x="367" y="853"/>
                </a:lnTo>
                <a:lnTo>
                  <a:pt x="397" y="856"/>
                </a:lnTo>
                <a:lnTo>
                  <a:pt x="430" y="858"/>
                </a:lnTo>
                <a:lnTo>
                  <a:pt x="430" y="858"/>
                </a:lnTo>
                <a:lnTo>
                  <a:pt x="452" y="856"/>
                </a:lnTo>
                <a:lnTo>
                  <a:pt x="475" y="856"/>
                </a:lnTo>
                <a:lnTo>
                  <a:pt x="497" y="853"/>
                </a:lnTo>
                <a:lnTo>
                  <a:pt x="518" y="849"/>
                </a:lnTo>
                <a:lnTo>
                  <a:pt x="542" y="844"/>
                </a:lnTo>
                <a:lnTo>
                  <a:pt x="562" y="836"/>
                </a:lnTo>
                <a:lnTo>
                  <a:pt x="583" y="829"/>
                </a:lnTo>
                <a:lnTo>
                  <a:pt x="605" y="820"/>
                </a:lnTo>
                <a:lnTo>
                  <a:pt x="605" y="820"/>
                </a:lnTo>
                <a:lnTo>
                  <a:pt x="636" y="806"/>
                </a:lnTo>
                <a:lnTo>
                  <a:pt x="665" y="788"/>
                </a:lnTo>
                <a:lnTo>
                  <a:pt x="692" y="768"/>
                </a:lnTo>
                <a:lnTo>
                  <a:pt x="717" y="746"/>
                </a:lnTo>
                <a:lnTo>
                  <a:pt x="717" y="746"/>
                </a:lnTo>
                <a:lnTo>
                  <a:pt x="724" y="737"/>
                </a:lnTo>
                <a:lnTo>
                  <a:pt x="726" y="728"/>
                </a:lnTo>
                <a:lnTo>
                  <a:pt x="726" y="728"/>
                </a:lnTo>
                <a:lnTo>
                  <a:pt x="724" y="717"/>
                </a:lnTo>
                <a:lnTo>
                  <a:pt x="719" y="710"/>
                </a:lnTo>
                <a:lnTo>
                  <a:pt x="670" y="656"/>
                </a:lnTo>
                <a:lnTo>
                  <a:pt x="670" y="656"/>
                </a:lnTo>
                <a:lnTo>
                  <a:pt x="661" y="649"/>
                </a:lnTo>
                <a:lnTo>
                  <a:pt x="652" y="647"/>
                </a:lnTo>
                <a:lnTo>
                  <a:pt x="652" y="647"/>
                </a:lnTo>
                <a:lnTo>
                  <a:pt x="641" y="649"/>
                </a:lnTo>
                <a:lnTo>
                  <a:pt x="634" y="654"/>
                </a:lnTo>
                <a:lnTo>
                  <a:pt x="634" y="654"/>
                </a:lnTo>
                <a:lnTo>
                  <a:pt x="614" y="668"/>
                </a:lnTo>
                <a:lnTo>
                  <a:pt x="596" y="683"/>
                </a:lnTo>
                <a:lnTo>
                  <a:pt x="574" y="696"/>
                </a:lnTo>
                <a:lnTo>
                  <a:pt x="554" y="706"/>
                </a:lnTo>
                <a:lnTo>
                  <a:pt x="554" y="706"/>
                </a:lnTo>
                <a:lnTo>
                  <a:pt x="524" y="717"/>
                </a:lnTo>
                <a:lnTo>
                  <a:pt x="493" y="726"/>
                </a:lnTo>
                <a:lnTo>
                  <a:pt x="462" y="730"/>
                </a:lnTo>
                <a:lnTo>
                  <a:pt x="430" y="732"/>
                </a:lnTo>
                <a:lnTo>
                  <a:pt x="430" y="732"/>
                </a:lnTo>
                <a:lnTo>
                  <a:pt x="408" y="732"/>
                </a:lnTo>
                <a:lnTo>
                  <a:pt x="385" y="730"/>
                </a:lnTo>
                <a:lnTo>
                  <a:pt x="365" y="724"/>
                </a:lnTo>
                <a:lnTo>
                  <a:pt x="343" y="719"/>
                </a:lnTo>
                <a:lnTo>
                  <a:pt x="323" y="712"/>
                </a:lnTo>
                <a:lnTo>
                  <a:pt x="302" y="705"/>
                </a:lnTo>
                <a:lnTo>
                  <a:pt x="284" y="694"/>
                </a:lnTo>
                <a:lnTo>
                  <a:pt x="266" y="683"/>
                </a:lnTo>
                <a:lnTo>
                  <a:pt x="247" y="672"/>
                </a:lnTo>
                <a:lnTo>
                  <a:pt x="231" y="658"/>
                </a:lnTo>
                <a:lnTo>
                  <a:pt x="215" y="643"/>
                </a:lnTo>
                <a:lnTo>
                  <a:pt x="200" y="627"/>
                </a:lnTo>
                <a:lnTo>
                  <a:pt x="186" y="611"/>
                </a:lnTo>
                <a:lnTo>
                  <a:pt x="173" y="593"/>
                </a:lnTo>
                <a:lnTo>
                  <a:pt x="163" y="573"/>
                </a:lnTo>
                <a:lnTo>
                  <a:pt x="152" y="553"/>
                </a:lnTo>
                <a:lnTo>
                  <a:pt x="152" y="553"/>
                </a:lnTo>
                <a:lnTo>
                  <a:pt x="141" y="526"/>
                </a:lnTo>
                <a:lnTo>
                  <a:pt x="134" y="497"/>
                </a:lnTo>
                <a:lnTo>
                  <a:pt x="128" y="468"/>
                </a:lnTo>
                <a:lnTo>
                  <a:pt x="126" y="439"/>
                </a:lnTo>
                <a:lnTo>
                  <a:pt x="126" y="408"/>
                </a:lnTo>
                <a:lnTo>
                  <a:pt x="130" y="380"/>
                </a:lnTo>
                <a:lnTo>
                  <a:pt x="135" y="351"/>
                </a:lnTo>
                <a:lnTo>
                  <a:pt x="146" y="322"/>
                </a:lnTo>
                <a:lnTo>
                  <a:pt x="146" y="322"/>
                </a:lnTo>
                <a:lnTo>
                  <a:pt x="157" y="295"/>
                </a:lnTo>
                <a:lnTo>
                  <a:pt x="172" y="268"/>
                </a:lnTo>
                <a:lnTo>
                  <a:pt x="190" y="244"/>
                </a:lnTo>
                <a:lnTo>
                  <a:pt x="208" y="221"/>
                </a:lnTo>
                <a:lnTo>
                  <a:pt x="229" y="201"/>
                </a:lnTo>
                <a:lnTo>
                  <a:pt x="253" y="183"/>
                </a:lnTo>
                <a:lnTo>
                  <a:pt x="278" y="166"/>
                </a:lnTo>
                <a:lnTo>
                  <a:pt x="305" y="152"/>
                </a:lnTo>
                <a:lnTo>
                  <a:pt x="305" y="152"/>
                </a:lnTo>
                <a:lnTo>
                  <a:pt x="336" y="141"/>
                </a:lnTo>
                <a:lnTo>
                  <a:pt x="368" y="132"/>
                </a:lnTo>
                <a:lnTo>
                  <a:pt x="403" y="129"/>
                </a:lnTo>
                <a:lnTo>
                  <a:pt x="435" y="127"/>
                </a:lnTo>
                <a:lnTo>
                  <a:pt x="470" y="130"/>
                </a:lnTo>
                <a:lnTo>
                  <a:pt x="502" y="136"/>
                </a:lnTo>
                <a:lnTo>
                  <a:pt x="535" y="147"/>
                </a:lnTo>
                <a:lnTo>
                  <a:pt x="565" y="159"/>
                </a:lnTo>
                <a:lnTo>
                  <a:pt x="453" y="219"/>
                </a:lnTo>
                <a:lnTo>
                  <a:pt x="453" y="219"/>
                </a:lnTo>
                <a:lnTo>
                  <a:pt x="448" y="222"/>
                </a:lnTo>
                <a:lnTo>
                  <a:pt x="443" y="228"/>
                </a:lnTo>
                <a:lnTo>
                  <a:pt x="441" y="235"/>
                </a:lnTo>
                <a:lnTo>
                  <a:pt x="439" y="242"/>
                </a:lnTo>
                <a:lnTo>
                  <a:pt x="439" y="242"/>
                </a:lnTo>
                <a:lnTo>
                  <a:pt x="441" y="250"/>
                </a:lnTo>
                <a:lnTo>
                  <a:pt x="443" y="255"/>
                </a:lnTo>
                <a:lnTo>
                  <a:pt x="448" y="260"/>
                </a:lnTo>
                <a:lnTo>
                  <a:pt x="453" y="264"/>
                </a:lnTo>
                <a:lnTo>
                  <a:pt x="787" y="452"/>
                </a:lnTo>
                <a:lnTo>
                  <a:pt x="787" y="452"/>
                </a:lnTo>
                <a:lnTo>
                  <a:pt x="793" y="454"/>
                </a:lnTo>
                <a:lnTo>
                  <a:pt x="798" y="455"/>
                </a:lnTo>
                <a:lnTo>
                  <a:pt x="806" y="455"/>
                </a:lnTo>
                <a:lnTo>
                  <a:pt x="811" y="452"/>
                </a:lnTo>
                <a:lnTo>
                  <a:pt x="811" y="452"/>
                </a:lnTo>
                <a:lnTo>
                  <a:pt x="816" y="448"/>
                </a:lnTo>
                <a:lnTo>
                  <a:pt x="822" y="445"/>
                </a:lnTo>
                <a:lnTo>
                  <a:pt x="824" y="437"/>
                </a:lnTo>
                <a:lnTo>
                  <a:pt x="825" y="432"/>
                </a:lnTo>
                <a:lnTo>
                  <a:pt x="863" y="49"/>
                </a:lnTo>
                <a:lnTo>
                  <a:pt x="863" y="49"/>
                </a:lnTo>
                <a:lnTo>
                  <a:pt x="863" y="42"/>
                </a:lnTo>
                <a:lnTo>
                  <a:pt x="860" y="35"/>
                </a:lnTo>
                <a:lnTo>
                  <a:pt x="856" y="29"/>
                </a:lnTo>
                <a:lnTo>
                  <a:pt x="851" y="24"/>
                </a:lnTo>
                <a:lnTo>
                  <a:pt x="851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>
              <a:solidFill>
                <a:prstClr val="black"/>
              </a:solidFill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411" y="1800657"/>
            <a:ext cx="3968766" cy="157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46475"/>
              </p:ext>
            </p:extLst>
          </p:nvPr>
        </p:nvGraphicFramePr>
        <p:xfrm>
          <a:off x="494978" y="1823876"/>
          <a:ext cx="3784922" cy="2326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회  사 명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ALINK WHEEL (LYG) CO., LTD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  </a:t>
                      </a:r>
                      <a:r>
                        <a:rPr lang="ko-KR" altLang="en-US" sz="1000" b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립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일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대표자명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 smtClean="0">
                          <a:solidFill>
                            <a:srgbClr val="0070C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표 경 천</a:t>
                      </a:r>
                      <a:endParaRPr lang="ko-KR" altLang="en-US" sz="1000" b="0" dirty="0">
                        <a:solidFill>
                          <a:srgbClr val="0070C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사업분야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자동차 알루미늄 휠 제조 및 판매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      소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No. 109, </a:t>
                      </a:r>
                      <a:r>
                        <a:rPr lang="en-US" altLang="ko-KR" sz="1000" b="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Dapu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Road, </a:t>
                      </a:r>
                      <a:r>
                        <a:rPr lang="en-US" altLang="ko-KR" sz="1000" b="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Dapu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Industrial Zone,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Lianyungang City, Jiangsu, P.R. China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전화번호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+86-518-85792291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팩스번호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+86-518-85792290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홈페이지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www.alinkwheel.com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656626" y="4144410"/>
          <a:ext cx="4248472" cy="230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2013.01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프리미엄휠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생산용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Flow-forming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설비도입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2012.01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Volkswagen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공장감사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PASS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FIAT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공장감사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PASS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2011.09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250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만개 생산 </a:t>
                      </a:r>
                      <a:r>
                        <a:rPr kumimoji="1" lang="en-US" altLang="ko-KR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Capa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증설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미국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CHRYSLER OEM VENDER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등록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2009.04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Nissan (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미국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일본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영국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OEM VENDER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등록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2008.10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제품 양산 개시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2007.11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회사 설립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7" name="Picture 70" descr="C:\Users\서홍섭\Desktop\백토리\새 사용자\C\Users\서홍섭\Desktop\사진\그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269" y="4382246"/>
            <a:ext cx="2923514" cy="1943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4478872" y="3488819"/>
            <a:ext cx="15563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sp>
        <p:nvSpPr>
          <p:cNvPr id="19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Alink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4098" name="Picture 2" descr="C:\Users\중회의실\Desktop\al_gr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634" y="57150"/>
            <a:ext cx="1367416" cy="55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6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graphicFrame>
        <p:nvGraphicFramePr>
          <p:cNvPr id="39" name="Group 60"/>
          <p:cNvGraphicFramePr>
            <a:graphicFrameLocks noGrp="1"/>
          </p:cNvGraphicFramePr>
          <p:nvPr/>
        </p:nvGraphicFramePr>
        <p:xfrm>
          <a:off x="304799" y="2895600"/>
          <a:ext cx="3797643" cy="2262192"/>
        </p:xfrm>
        <a:graphic>
          <a:graphicData uri="http://schemas.openxmlformats.org/drawingml/2006/table">
            <a:tbl>
              <a:tblPr/>
              <a:tblGrid>
                <a:gridCol w="77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3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I.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Group Introduction</a:t>
                      </a:r>
                      <a:endParaRPr kumimoji="1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Ebrima" pitchFamily="2" charset="0"/>
                        <a:ea typeface="HY헤드라인M" pitchFamily="18" charset="-127"/>
                        <a:cs typeface="Ebrim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그룹개요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2)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사업내용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3)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비전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75544" y="295934"/>
            <a:ext cx="4149987" cy="757130"/>
          </a:xfrm>
          <a:effectLst/>
        </p:spPr>
        <p:txBody>
          <a:bodyPr/>
          <a:lstStyle/>
          <a:p>
            <a:r>
              <a:rPr lang="en-US" altLang="ko-KR" sz="48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Contents</a:t>
            </a:r>
            <a:endParaRPr lang="ko-KR" altLang="en-US" sz="4800" dirty="0">
              <a:latin typeface="Ebrima" pitchFamily="2" charset="0"/>
              <a:cs typeface="Ebrima" pitchFamily="2" charset="0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4258997" y="2862676"/>
            <a:ext cx="0" cy="204040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표 50"/>
          <p:cNvGraphicFramePr>
            <a:graphicFrameLocks noGrp="1"/>
          </p:cNvGraphicFramePr>
          <p:nvPr/>
        </p:nvGraphicFramePr>
        <p:xfrm>
          <a:off x="4469712" y="2900734"/>
          <a:ext cx="4547287" cy="2457096"/>
        </p:xfrm>
        <a:graphic>
          <a:graphicData uri="http://schemas.openxmlformats.org/drawingml/2006/table">
            <a:tbl>
              <a:tblPr/>
              <a:tblGrid>
                <a:gridCol w="75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1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63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II.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brima" pitchFamily="2" charset="0"/>
                          <a:ea typeface="Ebrima" pitchFamily="2" charset="0"/>
                          <a:cs typeface="Ebrima" pitchFamily="2" charset="0"/>
                        </a:rPr>
                        <a:t>Company Introduction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돋움" pitchFamily="50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하이호금속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돋움" pitchFamily="50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2)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하이호경금속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9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HY헤드라인M" pitchFamily="18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3)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칼링크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1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lt"/>
                        <a:ea typeface="돋움" pitchFamily="50" charset="-127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4)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+mn-ea"/>
                          <a:ea typeface="+mn-ea"/>
                        </a:rPr>
                        <a:t>ALINK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20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4361" y="3065791"/>
            <a:ext cx="2281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ko-KR" altLang="en-US" sz="1500" b="1" dirty="0">
              <a:solidFill>
                <a:srgbClr val="D60000"/>
              </a:solidFill>
            </a:endParaRPr>
          </a:p>
        </p:txBody>
      </p:sp>
      <p:graphicFrame>
        <p:nvGraphicFramePr>
          <p:cNvPr id="38" name="차트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8645762"/>
              </p:ext>
            </p:extLst>
          </p:nvPr>
        </p:nvGraphicFramePr>
        <p:xfrm>
          <a:off x="630195" y="3490527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8" name="차트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508198"/>
              </p:ext>
            </p:extLst>
          </p:nvPr>
        </p:nvGraphicFramePr>
        <p:xfrm>
          <a:off x="4772025" y="1990725"/>
          <a:ext cx="3561087" cy="284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4361" y="3065791"/>
            <a:ext cx="2281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ko-KR" altLang="en-US" sz="1500" b="1" dirty="0">
              <a:solidFill>
                <a:srgbClr val="D6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9801" y="5035879"/>
            <a:ext cx="362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당기순이익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725" y="195251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매출액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8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074835"/>
              </p:ext>
            </p:extLst>
          </p:nvPr>
        </p:nvGraphicFramePr>
        <p:xfrm>
          <a:off x="4754877" y="5505451"/>
          <a:ext cx="3919223" cy="7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44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19160" y="2244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graphicFrame>
        <p:nvGraphicFramePr>
          <p:cNvPr id="20" name="Group 8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026952"/>
              </p:ext>
            </p:extLst>
          </p:nvPr>
        </p:nvGraphicFramePr>
        <p:xfrm>
          <a:off x="485771" y="2444313"/>
          <a:ext cx="3794130" cy="8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7,079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5,509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3,995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2,778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1,861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486360" y="5292724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</a:t>
            </a:r>
            <a:r>
              <a:rPr lang="ko-KR" altLang="en-US" sz="800" b="1" dirty="0" err="1" smtClean="0"/>
              <a:t>억원</a:t>
            </a:r>
            <a:endParaRPr lang="ko-KR" altLang="en-US" sz="800" b="1" dirty="0"/>
          </a:p>
        </p:txBody>
      </p:sp>
      <p:sp>
        <p:nvSpPr>
          <p:cNvPr id="25" name="직사각형 24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6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IR Information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7" name="Picture 2" descr="C:\Users\중회의실\Desktop\al_gr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634" y="57150"/>
            <a:ext cx="1367416" cy="55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21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811267"/>
              </p:ext>
            </p:extLst>
          </p:nvPr>
        </p:nvGraphicFramePr>
        <p:xfrm>
          <a:off x="825499" y="1538662"/>
          <a:ext cx="7416800" cy="2321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Kalink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대한민국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Alink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Area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   원</a:t>
                      </a: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Area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   원</a:t>
                      </a: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30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Area : 25,192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Building: 14,022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Total : 275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Office:  51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Plant: 224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R&amp;D(Office):    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Quality(Office): 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Quality(Plant): 25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Area : 99,000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Building: 55,000 </a:t>
                      </a:r>
                      <a:r>
                        <a:rPr kumimoji="0" lang="en-US" altLang="ko-K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m²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Total : 869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Office: 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Plant:   719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R&amp;D(Office):    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Quality(Office): 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Quality(Plant): 101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+mn-ea"/>
                      </a:endParaRPr>
                    </a:p>
                  </a:txBody>
                  <a:tcPr marL="78191" marR="78191" marT="41468" marB="414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2" name="제목 2"/>
          <p:cNvSpPr txBox="1">
            <a:spLocks/>
          </p:cNvSpPr>
          <p:nvPr/>
        </p:nvSpPr>
        <p:spPr>
          <a:xfrm>
            <a:off x="275544" y="295934"/>
            <a:ext cx="71031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Capacity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18" name="그림 17" descr="kal_gray.png"/>
          <p:cNvPicPr>
            <a:picLocks noChangeAspect="1"/>
          </p:cNvPicPr>
          <p:nvPr/>
        </p:nvPicPr>
        <p:blipFill>
          <a:blip r:embed="rId2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pic>
        <p:nvPicPr>
          <p:cNvPr id="19" name="Picture 2" descr="C:\Users\중회의실\Desktop\al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799117" y="3908123"/>
            <a:ext cx="1159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/>
              <a:t>단위</a:t>
            </a:r>
            <a:r>
              <a:rPr lang="en-US" altLang="ko-KR" sz="800" b="1" dirty="0" smtClean="0"/>
              <a:t>: PCS</a:t>
            </a:r>
            <a:endParaRPr lang="ko-KR" altLang="en-US" sz="800" b="1" dirty="0"/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9C1F218-47D1-4BF2-BE8F-6A120E259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627081"/>
              </p:ext>
            </p:extLst>
          </p:nvPr>
        </p:nvGraphicFramePr>
        <p:xfrm>
          <a:off x="1153516" y="4080700"/>
          <a:ext cx="6760765" cy="2639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284">
                  <a:extLst>
                    <a:ext uri="{9D8B030D-6E8A-4147-A177-3AD203B41FA5}">
                      <a16:colId xmlns:a16="http://schemas.microsoft.com/office/drawing/2014/main" val="2256256262"/>
                    </a:ext>
                  </a:extLst>
                </a:gridCol>
                <a:gridCol w="1205284">
                  <a:extLst>
                    <a:ext uri="{9D8B030D-6E8A-4147-A177-3AD203B41FA5}">
                      <a16:colId xmlns:a16="http://schemas.microsoft.com/office/drawing/2014/main" val="880016832"/>
                    </a:ext>
                  </a:extLst>
                </a:gridCol>
                <a:gridCol w="1205284">
                  <a:extLst>
                    <a:ext uri="{9D8B030D-6E8A-4147-A177-3AD203B41FA5}">
                      <a16:colId xmlns:a16="http://schemas.microsoft.com/office/drawing/2014/main" val="3191285312"/>
                    </a:ext>
                  </a:extLst>
                </a:gridCol>
              </a:tblGrid>
              <a:tr h="3014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Plant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2021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2022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2023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2024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Kalink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1,800,000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Alink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3,100,000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Mexico</a:t>
                      </a:r>
                      <a:r>
                        <a:rPr lang="en-US" altLang="ko-KR" sz="900" b="1" i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(under</a:t>
                      </a:r>
                      <a:r>
                        <a:rPr lang="en-US" altLang="ko-KR" sz="900" b="1" i="1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 construction)</a:t>
                      </a:r>
                      <a:endParaRPr lang="ko-KR" altLang="en-US" sz="1200" b="1" i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lang="ko-KR" altLang="en-US" sz="1200" b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1,500,000</a:t>
                      </a:r>
                      <a:endParaRPr lang="en-US" altLang="ko-KR" sz="1200" b="1" kern="1200" dirty="0">
                        <a:solidFill>
                          <a:srgbClr val="00B050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2,500,000</a:t>
                      </a:r>
                      <a:endParaRPr lang="en-US" altLang="ko-KR" sz="1200" b="1" kern="1200" dirty="0">
                        <a:solidFill>
                          <a:srgbClr val="00B050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India JV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  <a:endParaRPr lang="en-US" altLang="ko-KR" sz="1200" b="1" dirty="0">
                        <a:solidFill>
                          <a:srgbClr val="00B050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China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JV</a:t>
                      </a:r>
                      <a:r>
                        <a:rPr lang="en-US" altLang="ko-KR" sz="900" b="1" i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(under construction)</a:t>
                      </a:r>
                      <a:endParaRPr lang="ko-KR" altLang="en-US" sz="1200" b="1" i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1,500,000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  <a:cs typeface="Arial" pitchFamily="34" charset="0"/>
                      </a:endParaRP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B050"/>
                          </a:solidFill>
                          <a:latin typeface="맑은 고딕" pitchFamily="50" charset="-127"/>
                          <a:ea typeface="+mn-ea"/>
                          <a:cs typeface="Arial" pitchFamily="34" charset="0"/>
                        </a:rPr>
                        <a:t>3,000,000</a:t>
                      </a:r>
                    </a:p>
                  </a:txBody>
                  <a:tcPr marT="45695" marB="4569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128042"/>
                  </a:ext>
                </a:extLst>
              </a:tr>
              <a:tr h="3897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Total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6,400,000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10,900,000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10,900,000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13,400,000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3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22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Picture 48" descr="faci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525588"/>
            <a:ext cx="8604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꺾인 연결선 45"/>
          <p:cNvCxnSpPr>
            <a:cxnSpLocks noChangeShapeType="1"/>
          </p:cNvCxnSpPr>
          <p:nvPr/>
        </p:nvCxnSpPr>
        <p:spPr bwMode="auto">
          <a:xfrm rot="5400000">
            <a:off x="4283869" y="-489744"/>
            <a:ext cx="636588" cy="7261225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990033"/>
            </a:solidFill>
            <a:round/>
            <a:headEnd/>
            <a:tailEnd type="triangle" w="med" len="med"/>
          </a:ln>
        </p:spPr>
      </p:cxnSp>
      <p:cxnSp>
        <p:nvCxnSpPr>
          <p:cNvPr id="12" name="꺾인 연결선 45"/>
          <p:cNvCxnSpPr>
            <a:cxnSpLocks noChangeShapeType="1"/>
          </p:cNvCxnSpPr>
          <p:nvPr/>
        </p:nvCxnSpPr>
        <p:spPr bwMode="auto">
          <a:xfrm rot="5400000">
            <a:off x="4283075" y="1322388"/>
            <a:ext cx="636587" cy="7259638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990033"/>
            </a:solidFill>
            <a:round/>
            <a:headEnd/>
            <a:tailEnd type="triangle" w="med" len="med"/>
          </a:ln>
        </p:spPr>
      </p:cxnSp>
      <p:sp>
        <p:nvSpPr>
          <p:cNvPr id="16" name="직사각형 15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8" name="제목 2"/>
          <p:cNvSpPr txBox="1">
            <a:spLocks/>
          </p:cNvSpPr>
          <p:nvPr/>
        </p:nvSpPr>
        <p:spPr>
          <a:xfrm>
            <a:off x="275544" y="283234"/>
            <a:ext cx="7103156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Process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1" name="그림 20" descr="kal_gray.png"/>
          <p:cNvPicPr>
            <a:picLocks noChangeAspect="1"/>
          </p:cNvPicPr>
          <p:nvPr/>
        </p:nvPicPr>
        <p:blipFill>
          <a:blip r:embed="rId3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pic>
        <p:nvPicPr>
          <p:cNvPr id="22" name="Picture 2" descr="C:\Users\중회의실\Desktop\al_gr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19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rgbClr val="AB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23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그림 7" descr="kal_gray.png"/>
          <p:cNvPicPr>
            <a:picLocks noChangeAspect="1"/>
          </p:cNvPicPr>
          <p:nvPr/>
        </p:nvPicPr>
        <p:blipFill>
          <a:blip r:embed="rId2" cstate="print"/>
          <a:srcRect r="36104" b="-19869"/>
          <a:stretch>
            <a:fillRect/>
          </a:stretch>
        </p:blipFill>
        <p:spPr>
          <a:xfrm>
            <a:off x="7884297" y="76200"/>
            <a:ext cx="1142228" cy="373320"/>
          </a:xfrm>
          <a:prstGeom prst="rect">
            <a:avLst/>
          </a:prstGeom>
        </p:spPr>
      </p:pic>
      <p:sp>
        <p:nvSpPr>
          <p:cNvPr id="21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Customers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23" name="Picture 2" descr="C:\Users\중회의실\Desktop\al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499" y="342900"/>
            <a:ext cx="1336339" cy="546100"/>
          </a:xfrm>
          <a:prstGeom prst="rect">
            <a:avLst/>
          </a:prstGeom>
          <a:noFill/>
        </p:spPr>
      </p:pic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78510"/>
              </p:ext>
            </p:extLst>
          </p:nvPr>
        </p:nvGraphicFramePr>
        <p:xfrm>
          <a:off x="575556" y="1514783"/>
          <a:ext cx="7992888" cy="52122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1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5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01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Car</a:t>
                      </a:r>
                      <a:r>
                        <a:rPr lang="en-US" altLang="ko-KR" sz="1200" b="1" baseline="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Maker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Programs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Arial" pitchFamily="34" charset="0"/>
                        </a:rPr>
                        <a:t>Remarks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355">
                <a:tc rowSpan="7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JAPAN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INFINITI, SKYLINE, X-TRAIL</a:t>
                      </a:r>
                      <a:r>
                        <a:rPr lang="en-US" altLang="ko-KR" sz="9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ko-KR" altLang="en-US" sz="9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SERENA, </a:t>
                      </a:r>
                      <a:r>
                        <a:rPr lang="en-US" altLang="ko-KR" sz="900" b="0" kern="1200" baseline="0" dirty="0"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JUKE, LEAF, NOTE, PATROL, ARMADA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since 2007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2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USA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ALTIMA, X-TEERA, LEAF, ROGUE, MURANO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2007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2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UK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QASHQAI,</a:t>
                      </a:r>
                      <a:r>
                        <a:rPr lang="en-US" altLang="ko-KR" sz="900" b="0" kern="1200" baseline="0" dirty="0"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 JUKE, LEAF, NOTE, MICRA(Renault)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2007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2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CHINA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QASHQAI, LEAF, ROGUE, MURANO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355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300" b="1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SPAIN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PATHFINDER, NAVARA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, PULSAR, ALASKAN(Renault),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X-Class(Benz)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8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MEXICO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LEAF, SENTRA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2016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873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FRANCE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Micra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739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kern="12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GERMANY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GOLF, PASSAT, TIGUAN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2013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3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kern="12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>
                          <a:latin typeface="+mn-lt"/>
                        </a:rPr>
                        <a:t>USA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900" b="0" dirty="0">
                          <a:latin typeface="+mn-lt"/>
                        </a:rPr>
                        <a:t>B-SUV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2014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73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kern="12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>
                          <a:latin typeface="+mn-lt"/>
                        </a:rPr>
                        <a:t>MEXICO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900" b="0" dirty="0">
                          <a:latin typeface="+mn-lt"/>
                        </a:rPr>
                        <a:t>GOLF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2014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7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>
                          <a:latin typeface="+mn-lt"/>
                        </a:rPr>
                        <a:t>BRAZIL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900" b="0" dirty="0">
                          <a:latin typeface="+mn-lt"/>
                        </a:rPr>
                        <a:t>FOX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>
                          <a:latin typeface="+mn-lt"/>
                        </a:rPr>
                        <a:t>since 2014</a:t>
                      </a:r>
                      <a:endParaRPr lang="ko-KR" alt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362987"/>
                  </a:ext>
                </a:extLst>
              </a:tr>
              <a:tr h="248739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GERMANY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A3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</a:t>
                      </a:r>
                      <a:r>
                        <a:rPr lang="en-US" altLang="ko-KR" sz="900" b="0" dirty="0"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 2017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739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dirty="0">
                          <a:latin typeface="+mn-lt"/>
                          <a:ea typeface="맑은 고딕" panose="020B0503020000020004" pitchFamily="50" charset="-127"/>
                        </a:rPr>
                        <a:t>JAPAN</a:t>
                      </a:r>
                      <a:endParaRPr lang="ko-KR" altLang="en-US" sz="900" dirty="0"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FORESTER, EXIGA(CROSS OVER 7)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From 2012</a:t>
                      </a:r>
                      <a:endParaRPr lang="ko-KR" altLang="en-US" sz="900" dirty="0">
                        <a:latin typeface="+mn-lt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73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USA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LEGACY, </a:t>
                      </a: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IMPREZA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From 2014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739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USA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200, PACIFICA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</a:t>
                      </a: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 2004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73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CANADA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TOWN &amp; COUNTRY, ROUTAN (VW)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</a:t>
                      </a: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 2004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8739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USA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GRAND CHEROKEE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since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2011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739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USA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DART, AVENGER, DURANGO, RAM 1500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From 2013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873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CANADA</a:t>
                      </a:r>
                      <a:endParaRPr lang="ko-KR" altLang="en-US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CARAVAN, JOURNEY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  <a:cs typeface="Arial" pitchFamily="34" charset="0"/>
                        </a:rPr>
                        <a:t>From 2007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17" name="Picture 7" descr="C:\Users\user\Documents\KALINK\1. KALINK\기타\Image\Logo\subaru-logo-206307-1024x745.jpg"/>
          <p:cNvPicPr>
            <a:picLocks noChangeAspect="1" noChangeArrowheads="1"/>
          </p:cNvPicPr>
          <p:nvPr/>
        </p:nvPicPr>
        <p:blipFill>
          <a:blip r:embed="rId4" cstate="print"/>
          <a:srcRect b="23635"/>
          <a:stretch>
            <a:fillRect/>
          </a:stretch>
        </p:blipFill>
        <p:spPr bwMode="auto">
          <a:xfrm>
            <a:off x="998270" y="5079434"/>
            <a:ext cx="714722" cy="381473"/>
          </a:xfrm>
          <a:prstGeom prst="rect">
            <a:avLst/>
          </a:prstGeom>
          <a:noFill/>
        </p:spPr>
      </p:pic>
      <p:pic>
        <p:nvPicPr>
          <p:cNvPr id="18" name="Picture 5" descr="C:\Users\Roy\Desktop\nissan-logo.jpg"/>
          <p:cNvPicPr>
            <a:picLocks noChangeAspect="1" noChangeArrowheads="1"/>
          </p:cNvPicPr>
          <p:nvPr/>
        </p:nvPicPr>
        <p:blipFill>
          <a:blip r:embed="rId5" cstate="print"/>
          <a:srcRect l="13069" r="14416"/>
          <a:stretch>
            <a:fillRect/>
          </a:stretch>
        </p:blipFill>
        <p:spPr bwMode="auto">
          <a:xfrm>
            <a:off x="845487" y="2366595"/>
            <a:ext cx="1042699" cy="809333"/>
          </a:xfrm>
          <a:prstGeom prst="rect">
            <a:avLst/>
          </a:prstGeom>
          <a:noFill/>
        </p:spPr>
      </p:pic>
      <p:pic>
        <p:nvPicPr>
          <p:cNvPr id="19" name="Picture 1" descr="C:\Users\Roy\Desktop\Jeep-Logo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834" y="6001225"/>
            <a:ext cx="462000" cy="185659"/>
          </a:xfrm>
          <a:prstGeom prst="rect">
            <a:avLst/>
          </a:prstGeom>
          <a:noFill/>
        </p:spPr>
      </p:pic>
      <p:pic>
        <p:nvPicPr>
          <p:cNvPr id="28" name="Picture 1" descr="C:\Users\user\Documents\KALINK\1. KALINK\기타\Image\Logo\audi-logo.jpg"/>
          <p:cNvPicPr>
            <a:picLocks noChangeAspect="1" noChangeArrowheads="1"/>
          </p:cNvPicPr>
          <p:nvPr/>
        </p:nvPicPr>
        <p:blipFill>
          <a:blip r:embed="rId7" cstate="print"/>
          <a:srcRect b="43459"/>
          <a:stretch>
            <a:fillRect/>
          </a:stretch>
        </p:blipFill>
        <p:spPr bwMode="auto">
          <a:xfrm>
            <a:off x="1074926" y="4760097"/>
            <a:ext cx="583819" cy="202917"/>
          </a:xfrm>
          <a:prstGeom prst="rect">
            <a:avLst/>
          </a:prstGeom>
          <a:noFill/>
        </p:spPr>
      </p:pic>
      <p:pic>
        <p:nvPicPr>
          <p:cNvPr id="29" name="Picture 2" descr="C:\Users\user\Documents\KALINK\1. KALINK\기타\Image\Logo\1026px-Volkswagen_Logo.png"/>
          <p:cNvPicPr>
            <a:picLocks noChangeAspect="1" noChangeArrowheads="1"/>
          </p:cNvPicPr>
          <p:nvPr/>
        </p:nvPicPr>
        <p:blipFill>
          <a:blip r:embed="rId8" cstate="print"/>
          <a:srcRect l="10025" r="9471" b="26046"/>
          <a:stretch>
            <a:fillRect/>
          </a:stretch>
        </p:blipFill>
        <p:spPr bwMode="auto">
          <a:xfrm>
            <a:off x="998270" y="3880276"/>
            <a:ext cx="737132" cy="690704"/>
          </a:xfrm>
          <a:prstGeom prst="rect">
            <a:avLst/>
          </a:prstGeom>
          <a:noFill/>
        </p:spPr>
      </p:pic>
      <p:pic>
        <p:nvPicPr>
          <p:cNvPr id="31" name="Picture 4" descr="https://venturaautocenter.com/wp-content/uploads/2016/03/Dodge-emblem-2-1024x683.jpg"/>
          <p:cNvPicPr>
            <a:picLocks noChangeAspect="1" noChangeArrowheads="1"/>
          </p:cNvPicPr>
          <p:nvPr/>
        </p:nvPicPr>
        <p:blipFill>
          <a:blip r:embed="rId9" cstate="print"/>
          <a:srcRect l="8344" t="42305" r="9625" b="37392"/>
          <a:stretch>
            <a:fillRect/>
          </a:stretch>
        </p:blipFill>
        <p:spPr bwMode="auto">
          <a:xfrm>
            <a:off x="813024" y="6356353"/>
            <a:ext cx="1107620" cy="274739"/>
          </a:xfrm>
          <a:prstGeom prst="rect">
            <a:avLst/>
          </a:prstGeom>
          <a:noFill/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4" y="5617130"/>
            <a:ext cx="1489661" cy="2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End of Document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3295650" y="5588689"/>
            <a:ext cx="2857500" cy="535531"/>
          </a:xfrm>
        </p:spPr>
        <p:txBody>
          <a:bodyPr/>
          <a:lstStyle/>
          <a:p>
            <a:r>
              <a:rPr lang="en-US" altLang="ko-KR" sz="3200" dirty="0" err="1" smtClean="0"/>
              <a:t>Hiho</a:t>
            </a:r>
            <a:r>
              <a:rPr lang="en-US" altLang="ko-KR" sz="3200" dirty="0" smtClean="0"/>
              <a:t> Group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40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직사각형 86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grpSp>
        <p:nvGrpSpPr>
          <p:cNvPr id="52" name="그룹 51"/>
          <p:cNvGrpSpPr/>
          <p:nvPr/>
        </p:nvGrpSpPr>
        <p:grpSpPr>
          <a:xfrm>
            <a:off x="2263745" y="1664901"/>
            <a:ext cx="4507742" cy="4845050"/>
            <a:chOff x="2442550" y="1550218"/>
            <a:chExt cx="3942374" cy="4162425"/>
          </a:xfrm>
        </p:grpSpPr>
        <p:graphicFrame>
          <p:nvGraphicFramePr>
            <p:cNvPr id="27" name="차트 26"/>
            <p:cNvGraphicFramePr/>
            <p:nvPr>
              <p:extLst/>
            </p:nvPr>
          </p:nvGraphicFramePr>
          <p:xfrm>
            <a:off x="2442550" y="1550218"/>
            <a:ext cx="3940892" cy="41624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8" name="TextBox 41"/>
            <p:cNvSpPr txBox="1"/>
            <p:nvPr/>
          </p:nvSpPr>
          <p:spPr>
            <a:xfrm>
              <a:off x="5163195" y="2917525"/>
              <a:ext cx="1221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000" b="1" dirty="0" smtClean="0">
                  <a:solidFill>
                    <a:schemeClr val="bg1"/>
                  </a:solidFill>
                </a:rPr>
                <a:t>Casting</a:t>
              </a:r>
            </a:p>
          </p:txBody>
        </p:sp>
        <p:sp>
          <p:nvSpPr>
            <p:cNvPr id="51" name="TextBox 41"/>
            <p:cNvSpPr txBox="1"/>
            <p:nvPr/>
          </p:nvSpPr>
          <p:spPr>
            <a:xfrm>
              <a:off x="2598921" y="4326343"/>
              <a:ext cx="1368546" cy="34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2000" b="1" dirty="0" smtClean="0">
                  <a:solidFill>
                    <a:schemeClr val="bg1"/>
                  </a:solidFill>
                </a:rPr>
                <a:t>Al Wheel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직사각형 38"/>
            <p:cNvSpPr/>
            <p:nvPr/>
          </p:nvSpPr>
          <p:spPr bwMode="auto">
            <a:xfrm>
              <a:off x="3170749" y="2343581"/>
              <a:ext cx="11208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kern="0" dirty="0" smtClean="0">
                  <a:solidFill>
                    <a:schemeClr val="bg1"/>
                  </a:solidFill>
                  <a:ea typeface="맑은 고딕" pitchFamily="50" charset="-127"/>
                </a:rPr>
                <a:t>Trading</a:t>
              </a:r>
              <a:endParaRPr lang="ko-KR" altLang="en-US" sz="2000" b="1" dirty="0">
                <a:solidFill>
                  <a:schemeClr val="bg1"/>
                </a:solidFill>
                <a:ea typeface="맑은 고딕" pitchFamily="50" charset="-127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flipH="1">
              <a:off x="5025891" y="4086848"/>
              <a:ext cx="1333500" cy="31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 Recycling</a:t>
              </a:r>
              <a:endParaRPr lang="ko-KR" altLang="en-US" dirty="0"/>
            </a:p>
          </p:txBody>
        </p:sp>
      </p:grpSp>
      <p:sp>
        <p:nvSpPr>
          <p:cNvPr id="53" name="타원 52"/>
          <p:cNvSpPr/>
          <p:nvPr/>
        </p:nvSpPr>
        <p:spPr>
          <a:xfrm>
            <a:off x="851383" y="1679020"/>
            <a:ext cx="1703220" cy="1650176"/>
          </a:xfrm>
          <a:prstGeom prst="ellipse">
            <a:avLst/>
          </a:prstGeom>
          <a:noFill/>
          <a:ln w="762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815113" y="4853202"/>
            <a:ext cx="1775760" cy="1771642"/>
          </a:xfrm>
          <a:prstGeom prst="ellipse">
            <a:avLst/>
          </a:prstGeom>
          <a:noFill/>
          <a:ln w="76200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6869595" y="3381362"/>
            <a:ext cx="1712996" cy="1657202"/>
          </a:xfrm>
          <a:prstGeom prst="ellipse">
            <a:avLst/>
          </a:prstGeom>
          <a:noFill/>
          <a:ln w="76200">
            <a:solidFill>
              <a:srgbClr val="D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4175677" y="5543274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Plant</a:t>
            </a:r>
            <a:endParaRPr lang="ko-KR" altLang="en-US" dirty="0"/>
          </a:p>
        </p:txBody>
      </p:sp>
      <p:pic>
        <p:nvPicPr>
          <p:cNvPr id="43" name="Picture 63" descr="C:\Users\서홍섭\AppData\Local\Temp\VMwareDnD\e1313967\hiho.png"/>
          <p:cNvPicPr>
            <a:picLocks noChangeAspect="1" noChangeArrowheads="1"/>
          </p:cNvPicPr>
          <p:nvPr/>
        </p:nvPicPr>
        <p:blipFill>
          <a:blip r:embed="rId3" cstate="print"/>
          <a:srcRect b="39394"/>
          <a:stretch>
            <a:fillRect/>
          </a:stretch>
        </p:blipFill>
        <p:spPr bwMode="auto">
          <a:xfrm>
            <a:off x="910618" y="2362613"/>
            <a:ext cx="1584751" cy="26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4" descr="C:\Users\서홍섭\AppData\Local\Temp\VMwareDnD\e3ba3ef2\HL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845" y="4065090"/>
            <a:ext cx="1523705" cy="3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5" descr="C:\Users\서홍섭\AppData\Local\Temp\VMwareDnD\e1b038c4\k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800" y="5454239"/>
            <a:ext cx="1576386" cy="2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66" descr="C:\Users\서홍섭\Downloads\ALink.jpg"/>
          <p:cNvPicPr>
            <a:picLocks noChangeAspect="1" noChangeArrowheads="1"/>
          </p:cNvPicPr>
          <p:nvPr/>
        </p:nvPicPr>
        <p:blipFill>
          <a:blip r:embed="rId6" cstate="print"/>
          <a:srcRect r="9189" b="12273"/>
          <a:stretch>
            <a:fillRect/>
          </a:stretch>
        </p:blipFill>
        <p:spPr bwMode="auto">
          <a:xfrm>
            <a:off x="1176531" y="5811246"/>
            <a:ext cx="1052924" cy="41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Group Overview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itchFamily="2" charset="0"/>
              <a:ea typeface="+mj-ea"/>
              <a:cs typeface="Ebrima" pitchFamily="2" charset="0"/>
            </a:endParaRPr>
          </a:p>
        </p:txBody>
      </p:sp>
      <p:sp>
        <p:nvSpPr>
          <p:cNvPr id="9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3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596481" y="3911634"/>
            <a:ext cx="1849013" cy="393666"/>
            <a:chOff x="3574256" y="3997359"/>
            <a:chExt cx="1849013" cy="3936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3719" t="29229" r="90951" b="66923"/>
            <a:stretch>
              <a:fillRect/>
            </a:stretch>
          </p:blipFill>
          <p:spPr bwMode="auto">
            <a:xfrm>
              <a:off x="3574256" y="4005263"/>
              <a:ext cx="950119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9339" t="29229" r="85531" b="66923"/>
            <a:stretch>
              <a:fillRect/>
            </a:stretch>
          </p:blipFill>
          <p:spPr bwMode="auto">
            <a:xfrm>
              <a:off x="4508843" y="3997359"/>
              <a:ext cx="914426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352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4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723108"/>
              </p:ext>
            </p:extLst>
          </p:nvPr>
        </p:nvGraphicFramePr>
        <p:xfrm>
          <a:off x="263524" y="2022343"/>
          <a:ext cx="8594727" cy="3964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6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87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28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구분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설립일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대표자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사업분야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자본금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임직원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소재지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매출액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&lt;2020&gt;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811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2003.10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호동철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비철금속 무역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42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억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30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명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서울시 강남구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8,953</a:t>
                      </a: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억원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j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811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2007.10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서일수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알루미늄 합금제조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100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억</a:t>
                      </a:r>
                      <a:endParaRPr lang="ko-KR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120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명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전라북도 군산시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2,360</a:t>
                      </a: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억원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j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811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2000.06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호동철</a:t>
                      </a:r>
                      <a:endParaRPr lang="en-US" altLang="ko-KR" sz="12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Al</a:t>
                      </a:r>
                      <a:r>
                        <a:rPr lang="en-US" altLang="ko-KR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w</a:t>
                      </a:r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heel 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제조</a:t>
                      </a:r>
                      <a:endParaRPr lang="en-US" altLang="ko-KR" sz="12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Plant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67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억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275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명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전라북도 김제시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725</a:t>
                      </a: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억원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j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811">
                <a:tc>
                  <a:txBody>
                    <a:bodyPr/>
                    <a:lstStyle/>
                    <a:p>
                      <a:pPr algn="ctr"/>
                      <a:endParaRPr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2007.11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표경천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Al</a:t>
                      </a:r>
                      <a:r>
                        <a:rPr lang="en-US" altLang="ko-KR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wheel 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제조</a:t>
                      </a:r>
                      <a:endParaRPr lang="en-US" altLang="ko-KR" sz="12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833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억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869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명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중국 </a:t>
                      </a:r>
                      <a:r>
                        <a:rPr kumimoji="0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연운항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j-ea"/>
                          <a:cs typeface="Arial" pitchFamily="34" charset="0"/>
                        </a:rPr>
                        <a:t>1,861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j-ea"/>
                          <a:cs typeface="Arial" pitchFamily="34" charset="0"/>
                        </a:rPr>
                        <a:t>억원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j-ea"/>
                        <a:cs typeface="Arial" pitchFamily="34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9" name="Picture 63" descr="C:\Users\서홍섭\AppData\Local\Temp\VMwareDnD\e1313967\hiho.png"/>
          <p:cNvPicPr>
            <a:picLocks noChangeAspect="1" noChangeArrowheads="1"/>
          </p:cNvPicPr>
          <p:nvPr/>
        </p:nvPicPr>
        <p:blipFill>
          <a:blip r:embed="rId2" cstate="print"/>
          <a:srcRect b="35407"/>
          <a:stretch>
            <a:fillRect/>
          </a:stretch>
        </p:blipFill>
        <p:spPr bwMode="auto">
          <a:xfrm>
            <a:off x="315574" y="3079406"/>
            <a:ext cx="1539732" cy="27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4" descr="C:\Users\서홍섭\AppData\Local\Temp\VMwareDnD\e3ba3ef2\HL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98" y="3854298"/>
            <a:ext cx="1523705" cy="3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5" descr="C:\Users\서홍섭\AppData\Local\Temp\VMwareDnD\e1b038c4\k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281" y="4649166"/>
            <a:ext cx="1488520" cy="25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66" descr="C:\Users\서홍섭\Downloads\ALin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64" y="5367130"/>
            <a:ext cx="1296000" cy="5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Group Overview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itchFamily="2" charset="0"/>
              <a:ea typeface="+mj-ea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5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Group Overview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itchFamily="2" charset="0"/>
              <a:ea typeface="+mj-ea"/>
              <a:cs typeface="Ebrim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8315" y="5209941"/>
            <a:ext cx="3370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D60000"/>
                </a:solidFill>
              </a:rPr>
              <a:t>국내법인</a:t>
            </a:r>
            <a:endParaRPr lang="ko-KR" altLang="en-US" sz="1600" b="1" dirty="0">
              <a:solidFill>
                <a:srgbClr val="D6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1236" y="5199695"/>
            <a:ext cx="3370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D60000"/>
                </a:solidFill>
              </a:rPr>
              <a:t>해외법인</a:t>
            </a:r>
            <a:endParaRPr lang="ko-KR" altLang="en-US" sz="1600" b="1" dirty="0">
              <a:solidFill>
                <a:srgbClr val="D6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438" y="1500346"/>
            <a:ext cx="6628294" cy="369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706861" y="3473312"/>
            <a:ext cx="1020724" cy="215444"/>
          </a:xfrm>
          <a:prstGeom prst="rect">
            <a:avLst/>
          </a:prstGeom>
          <a:solidFill>
            <a:srgbClr val="EF8251"/>
          </a:solidFill>
        </p:spPr>
        <p:txBody>
          <a:bodyPr wrap="square" rtlCol="0">
            <a:spAutoFit/>
          </a:bodyPr>
          <a:lstStyle/>
          <a:p>
            <a:r>
              <a:rPr lang="en-US" altLang="ko-KR" sz="800" b="1" dirty="0" err="1" smtClean="0"/>
              <a:t>Hiho</a:t>
            </a:r>
            <a:r>
              <a:rPr lang="en-US" altLang="ko-KR" sz="800" b="1" dirty="0" smtClean="0"/>
              <a:t> Light Metal </a:t>
            </a:r>
            <a:endParaRPr lang="ko-KR" altLang="en-US" sz="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63926" y="2828269"/>
            <a:ext cx="776175" cy="215444"/>
          </a:xfrm>
          <a:prstGeom prst="rect">
            <a:avLst/>
          </a:prstGeom>
          <a:solidFill>
            <a:srgbClr val="D60000"/>
          </a:solidFill>
        </p:spPr>
        <p:txBody>
          <a:bodyPr wrap="square" rtlCol="0">
            <a:spAutoFit/>
          </a:bodyPr>
          <a:lstStyle/>
          <a:p>
            <a:r>
              <a:rPr lang="en-US" altLang="ko-KR" sz="800" b="1" dirty="0" err="1" smtClean="0"/>
              <a:t>Hiho</a:t>
            </a:r>
            <a:r>
              <a:rPr lang="en-US" altLang="ko-KR" sz="800" b="1" dirty="0" smtClean="0"/>
              <a:t> Metal </a:t>
            </a:r>
            <a:endParaRPr lang="ko-KR" altLang="en-US" sz="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676215" y="3586723"/>
            <a:ext cx="538715" cy="2197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ko-KR" sz="800" b="1" dirty="0" err="1" smtClean="0"/>
              <a:t>Kalink</a:t>
            </a:r>
            <a:r>
              <a:rPr lang="en-US" altLang="ko-KR" sz="800" b="1" dirty="0" smtClean="0"/>
              <a:t> </a:t>
            </a:r>
            <a:endParaRPr lang="ko-KR" altLang="en-US" sz="8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44008" t="17262" r="50000" b="72913"/>
          <a:stretch>
            <a:fillRect/>
          </a:stretch>
        </p:blipFill>
        <p:spPr bwMode="auto">
          <a:xfrm>
            <a:off x="5876887" y="3032361"/>
            <a:ext cx="397164" cy="3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241949" y="2915216"/>
            <a:ext cx="9204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HMSGP(SINGAPORE)</a:t>
            </a:r>
            <a:endParaRPr lang="ko-KR" alt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Yu Gothic UI" panose="020B0500000000000000" pitchFamily="34" charset="-128"/>
              <a:ea typeface="굴림" pitchFamily="50" charset="-127"/>
            </a:endParaRPr>
          </a:p>
        </p:txBody>
      </p:sp>
      <p:pic>
        <p:nvPicPr>
          <p:cNvPr id="24" name="Picture 2" descr="C:\Users\중회의실\Desktop\관계사현황.png"/>
          <p:cNvPicPr>
            <a:picLocks noChangeAspect="1" noChangeArrowheads="1"/>
          </p:cNvPicPr>
          <p:nvPr/>
        </p:nvPicPr>
        <p:blipFill>
          <a:blip r:embed="rId3" cstate="print"/>
          <a:srcRect r="35615" b="79613"/>
          <a:stretch>
            <a:fillRect/>
          </a:stretch>
        </p:blipFill>
        <p:spPr bwMode="auto">
          <a:xfrm>
            <a:off x="1024718" y="5497908"/>
            <a:ext cx="6961661" cy="1104900"/>
          </a:xfrm>
          <a:prstGeom prst="rect">
            <a:avLst/>
          </a:prstGeom>
          <a:noFill/>
        </p:spPr>
      </p:pic>
      <p:sp>
        <p:nvSpPr>
          <p:cNvPr id="25" name="직사각형 24"/>
          <p:cNvSpPr/>
          <p:nvPr/>
        </p:nvSpPr>
        <p:spPr>
          <a:xfrm>
            <a:off x="4608214" y="5549774"/>
            <a:ext cx="3612333" cy="105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Picture 9" descr="HMA(LA,Detroit)">
            <a:hlinkClick r:id="rId4"/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3352" y="5569150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27" name="Picture 10" descr="HME(영국)">
            <a:hlinkClick r:id="rId6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2404" y="5902874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29" name="Picture 11" descr="HMJ(일본)">
            <a:hlinkClick r:id="rId8"/>
          </p:cNvPr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0230" y="5902859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30" name="Picture 12" descr="HMHK(홍콩)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0045" y="6255945"/>
            <a:ext cx="1801640" cy="289711"/>
          </a:xfrm>
          <a:prstGeom prst="rect">
            <a:avLst/>
          </a:prstGeom>
          <a:noFill/>
          <a:ln>
            <a:solidFill>
              <a:schemeClr val="tx1">
                <a:alpha val="21000"/>
              </a:schemeClr>
            </a:solidFill>
          </a:ln>
        </p:spPr>
      </p:pic>
      <p:pic>
        <p:nvPicPr>
          <p:cNvPr id="31" name="Picture 8" descr="알링크">
            <a:hlinkClick r:id="rId12"/>
          </p:cNvPr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2760" y="5570593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pic>
        <p:nvPicPr>
          <p:cNvPr id="32" name="Picture 10" descr="HME(영국)">
            <a:hlinkClick r:id="rId6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9009" y="6263493"/>
            <a:ext cx="1803600" cy="291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</p:spPr>
      </p:pic>
      <p:sp>
        <p:nvSpPr>
          <p:cNvPr id="33" name="직사각형 32"/>
          <p:cNvSpPr/>
          <p:nvPr/>
        </p:nvSpPr>
        <p:spPr>
          <a:xfrm>
            <a:off x="7405735" y="6355533"/>
            <a:ext cx="298764" cy="13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315205" y="6328372"/>
            <a:ext cx="6110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i="1" dirty="0" smtClean="0">
                <a:solidFill>
                  <a:srgbClr val="0070C0"/>
                </a:solidFill>
                <a:latin typeface="굴림" pitchFamily="50" charset="-127"/>
                <a:ea typeface="굴림" pitchFamily="50" charset="-127"/>
              </a:rPr>
              <a:t>Singapore</a:t>
            </a:r>
            <a:endParaRPr lang="ko-KR" altLang="en-US" sz="700" b="1" i="1" dirty="0">
              <a:solidFill>
                <a:srgbClr val="0070C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27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923" y="1828800"/>
            <a:ext cx="2200277" cy="7429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" name="직사각형 36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9" name="직사각형 18"/>
          <p:cNvSpPr/>
          <p:nvPr/>
        </p:nvSpPr>
        <p:spPr>
          <a:xfrm>
            <a:off x="596702" y="2535501"/>
            <a:ext cx="2168013" cy="13967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479390" y="2535501"/>
            <a:ext cx="2168013" cy="1396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944335" y="4896674"/>
            <a:ext cx="2168013" cy="13967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031167" y="4896674"/>
            <a:ext cx="2168013" cy="13967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82905" y="2626117"/>
            <a:ext cx="2609849" cy="1163090"/>
            <a:chOff x="1277665" y="2790946"/>
            <a:chExt cx="10466887" cy="2187647"/>
          </a:xfrm>
        </p:grpSpPr>
        <p:sp>
          <p:nvSpPr>
            <p:cNvPr id="17" name="TextBox 16"/>
            <p:cNvSpPr txBox="1"/>
            <p:nvPr/>
          </p:nvSpPr>
          <p:spPr>
            <a:xfrm>
              <a:off x="2497539" y="2790946"/>
              <a:ext cx="7970009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</a:rPr>
                <a:t>TRADING</a:t>
              </a:r>
              <a:endParaRPr lang="ko-KR" altLang="en-US" sz="1500" b="1" dirty="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7665" y="3415577"/>
              <a:ext cx="10466887" cy="156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산업용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알루미늄 수입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수출</a:t>
              </a:r>
              <a:endPara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Primary Ingot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Primary Alloy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    - Secondary Alloy</a:t>
              </a:r>
              <a:endPara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606125" y="2568970"/>
            <a:ext cx="1990743" cy="1292155"/>
            <a:chOff x="2650341" y="2714733"/>
            <a:chExt cx="7983942" cy="1722872"/>
          </a:xfrm>
        </p:grpSpPr>
        <p:sp>
          <p:nvSpPr>
            <p:cNvPr id="29" name="TextBox 28"/>
            <p:cNvSpPr txBox="1"/>
            <p:nvPr/>
          </p:nvSpPr>
          <p:spPr>
            <a:xfrm>
              <a:off x="2650341" y="2714733"/>
              <a:ext cx="7970009" cy="55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accent2"/>
                </a:buClr>
                <a:buSzPct val="75000"/>
                <a:defRPr/>
              </a:pPr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CASTING</a:t>
              </a:r>
              <a:endParaRPr lang="ko-KR" altLang="en-US" sz="1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50341" y="3288574"/>
              <a:ext cx="7983942" cy="11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합금생산</a:t>
              </a:r>
              <a:endPara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Al Billet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- Al Ingot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2140589" y="5090940"/>
            <a:ext cx="1990743" cy="1038615"/>
            <a:chOff x="2497539" y="2956033"/>
            <a:chExt cx="7983942" cy="1384819"/>
          </a:xfrm>
        </p:grpSpPr>
        <p:sp>
          <p:nvSpPr>
            <p:cNvPr id="32" name="TextBox 31"/>
            <p:cNvSpPr txBox="1"/>
            <p:nvPr/>
          </p:nvSpPr>
          <p:spPr>
            <a:xfrm>
              <a:off x="2497539" y="2956033"/>
              <a:ext cx="79700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</a:rPr>
                <a:t>PLANT</a:t>
              </a:r>
              <a:endParaRPr lang="ko-KR" altLang="en-US" sz="1500" b="1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97539" y="3479078"/>
              <a:ext cx="798394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Alloy Wheel 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생산설비 및 운영기술력 해외수출 </a:t>
              </a:r>
              <a:endPara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인도 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SSWL)</a:t>
              </a:r>
              <a:endPara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5032970" y="5090938"/>
            <a:ext cx="1990743" cy="892048"/>
            <a:chOff x="2497539" y="2956033"/>
            <a:chExt cx="7983942" cy="1189397"/>
          </a:xfrm>
        </p:grpSpPr>
        <p:sp>
          <p:nvSpPr>
            <p:cNvPr id="35" name="TextBox 34"/>
            <p:cNvSpPr txBox="1"/>
            <p:nvPr/>
          </p:nvSpPr>
          <p:spPr>
            <a:xfrm>
              <a:off x="2497539" y="2956033"/>
              <a:ext cx="79700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</a:rPr>
                <a:t>Al Wheel</a:t>
              </a:r>
              <a:endParaRPr lang="ko-KR" altLang="en-US" sz="1500" b="1" dirty="0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97539" y="3529877"/>
              <a:ext cx="798394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자동차 휠 제조</a:t>
              </a:r>
              <a:endPara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- Alloy Wheel</a:t>
              </a:r>
              <a:endPara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43" y="1816100"/>
            <a:ext cx="2167511" cy="72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" name="직사각형 42"/>
          <p:cNvSpPr/>
          <p:nvPr/>
        </p:nvSpPr>
        <p:spPr>
          <a:xfrm>
            <a:off x="6367370" y="2545026"/>
            <a:ext cx="2168013" cy="1396788"/>
          </a:xfrm>
          <a:prstGeom prst="rect">
            <a:avLst/>
          </a:prstGeom>
          <a:solidFill>
            <a:srgbClr val="EF8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56005" y="2568970"/>
            <a:ext cx="1987269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  <a:buSzPct val="75000"/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RECYCLING</a:t>
            </a:r>
            <a:endParaRPr lang="ko-KR" altLang="en-US" sz="16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65530" y="3046976"/>
            <a:ext cx="1990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합금생산</a:t>
            </a:r>
            <a:endParaRPr lang="en-US" altLang="ko-KR" sz="1200" b="1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>
              <a:defRPr/>
            </a:pP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- Al Scrap</a:t>
            </a:r>
          </a:p>
          <a:p>
            <a:pPr algn="ctr">
              <a:defRPr/>
            </a:pP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algn="ctr">
              <a:defRPr/>
            </a:pP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987" y="1828800"/>
            <a:ext cx="2166937" cy="72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6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6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26" name="Picture 2" descr="C:\Users\서홍섭\Desktop\사진\그림4.jpg"/>
          <p:cNvPicPr>
            <a:picLocks noChangeAspect="1" noChangeArrowheads="1"/>
          </p:cNvPicPr>
          <p:nvPr/>
        </p:nvPicPr>
        <p:blipFill>
          <a:blip r:embed="rId5" cstate="print"/>
          <a:srcRect t="18465" b="14996"/>
          <a:stretch>
            <a:fillRect/>
          </a:stretch>
        </p:blipFill>
        <p:spPr bwMode="auto">
          <a:xfrm>
            <a:off x="4940300" y="4146332"/>
            <a:ext cx="2171700" cy="755868"/>
          </a:xfrm>
          <a:prstGeom prst="rect">
            <a:avLst/>
          </a:prstGeom>
          <a:noFill/>
        </p:spPr>
      </p:pic>
      <p:pic>
        <p:nvPicPr>
          <p:cNvPr id="2" name="Picture 3" descr="C:\Users\서홍섭\Desktop\사진\그림3.jpg"/>
          <p:cNvPicPr>
            <a:picLocks noChangeAspect="1" noChangeArrowheads="1"/>
          </p:cNvPicPr>
          <p:nvPr/>
        </p:nvPicPr>
        <p:blipFill>
          <a:blip r:embed="rId6" cstate="print"/>
          <a:srcRect l="27768" t="12741" b="18836"/>
          <a:stretch>
            <a:fillRect/>
          </a:stretch>
        </p:blipFill>
        <p:spPr bwMode="auto">
          <a:xfrm>
            <a:off x="2033750" y="4162097"/>
            <a:ext cx="2167200" cy="752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50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0" y="0"/>
            <a:ext cx="9144000" cy="12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38" name="TextBox 52"/>
          <p:cNvSpPr txBox="1">
            <a:spLocks noChangeArrowheads="1"/>
          </p:cNvSpPr>
          <p:nvPr/>
        </p:nvSpPr>
        <p:spPr bwMode="auto">
          <a:xfrm>
            <a:off x="2544575" y="2933699"/>
            <a:ext cx="4054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rgbClr val="AB3333"/>
                </a:solidFill>
                <a:ea typeface="HY헤드라인M" pitchFamily="18" charset="-127"/>
              </a:rPr>
              <a:t>Global  Business  Leader</a:t>
            </a:r>
            <a:endParaRPr lang="ko-KR" altLang="en-US" sz="1600" b="1" dirty="0">
              <a:solidFill>
                <a:srgbClr val="AB3333"/>
              </a:solidFill>
              <a:ea typeface="HY헤드라인M" pitchFamily="18" charset="-127"/>
            </a:endParaRPr>
          </a:p>
        </p:txBody>
      </p:sp>
      <p:sp>
        <p:nvSpPr>
          <p:cNvPr id="39" name="TextBox 53"/>
          <p:cNvSpPr txBox="1">
            <a:spLocks noChangeArrowheads="1"/>
          </p:cNvSpPr>
          <p:nvPr/>
        </p:nvSpPr>
        <p:spPr bwMode="auto">
          <a:xfrm>
            <a:off x="2178350" y="5871966"/>
            <a:ext cx="4806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rgbClr val="AB3333"/>
                </a:solidFill>
                <a:ea typeface="HY헤드라인M" pitchFamily="18" charset="-127"/>
              </a:rPr>
              <a:t>Globalization &amp; Localization</a:t>
            </a:r>
            <a:endParaRPr lang="ko-KR" altLang="en-US" sz="1600" b="1" dirty="0">
              <a:solidFill>
                <a:srgbClr val="AB3333"/>
              </a:solidFill>
              <a:ea typeface="HY헤드라인M" pitchFamily="18" charset="-127"/>
            </a:endParaRPr>
          </a:p>
        </p:txBody>
      </p:sp>
      <p:sp>
        <p:nvSpPr>
          <p:cNvPr id="54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Vision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  <p:sp>
        <p:nvSpPr>
          <p:cNvPr id="6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41896" y="6356353"/>
            <a:ext cx="652792" cy="365125"/>
          </a:xfrm>
        </p:spPr>
        <p:txBody>
          <a:bodyPr/>
          <a:lstStyle/>
          <a:p>
            <a:fld id="{2F943411-7C57-481C-BA3E-8A56C2B72D05}" type="slidenum">
              <a:rPr lang="ko-KR" altLang="en-US" smtClean="0">
                <a:solidFill>
                  <a:prstClr val="white">
                    <a:lumMod val="50000"/>
                  </a:prstClr>
                </a:solidFill>
              </a:rPr>
              <a:pPr/>
              <a:t>7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86" y="3270508"/>
            <a:ext cx="8744114" cy="257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52"/>
          <p:cNvSpPr txBox="1">
            <a:spLocks noChangeArrowheads="1"/>
          </p:cNvSpPr>
          <p:nvPr/>
        </p:nvSpPr>
        <p:spPr bwMode="auto">
          <a:xfrm>
            <a:off x="2554182" y="1752599"/>
            <a:ext cx="4054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000" b="1" dirty="0" smtClean="0">
                <a:solidFill>
                  <a:srgbClr val="595959"/>
                </a:solidFill>
                <a:latin typeface="+mj-ea"/>
                <a:ea typeface="+mj-ea"/>
              </a:rPr>
              <a:t>세계 최고를 지향합니다</a:t>
            </a:r>
            <a:r>
              <a:rPr lang="en-US" altLang="ko-KR" sz="2000" b="1" dirty="0" smtClean="0">
                <a:solidFill>
                  <a:srgbClr val="595959"/>
                </a:solidFill>
                <a:latin typeface="+mj-ea"/>
                <a:ea typeface="+mj-ea"/>
              </a:rPr>
              <a:t>.</a:t>
            </a:r>
            <a:endParaRPr lang="ko-KR" altLang="en-US" sz="2000" b="1" dirty="0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35" name="TextBox 52"/>
          <p:cNvSpPr txBox="1">
            <a:spLocks noChangeArrowheads="1"/>
          </p:cNvSpPr>
          <p:nvPr/>
        </p:nvSpPr>
        <p:spPr bwMode="auto">
          <a:xfrm>
            <a:off x="552450" y="2133599"/>
            <a:ext cx="8058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b="1" dirty="0" smtClean="0">
                <a:solidFill>
                  <a:srgbClr val="595959"/>
                </a:solidFill>
                <a:latin typeface="+mj-ea"/>
                <a:ea typeface="+mj-ea"/>
              </a:rPr>
              <a:t>광산개발</a:t>
            </a:r>
            <a:r>
              <a:rPr lang="en-US" altLang="ko-KR" sz="2000" b="1" dirty="0" smtClean="0">
                <a:solidFill>
                  <a:srgbClr val="595959"/>
                </a:solidFill>
                <a:latin typeface="+mj-ea"/>
                <a:ea typeface="+mj-ea"/>
              </a:rPr>
              <a:t>,</a:t>
            </a:r>
            <a:r>
              <a:rPr lang="ko-KR" altLang="en-US" sz="2000" b="1" dirty="0" smtClean="0">
                <a:solidFill>
                  <a:srgbClr val="595959"/>
                </a:solidFill>
                <a:latin typeface="+mj-ea"/>
                <a:ea typeface="+mj-ea"/>
              </a:rPr>
              <a:t>제련</a:t>
            </a:r>
            <a:r>
              <a:rPr lang="en-US" altLang="ko-KR" sz="2000" b="1" dirty="0" smtClean="0">
                <a:solidFill>
                  <a:srgbClr val="595959"/>
                </a:solidFill>
                <a:latin typeface="+mj-ea"/>
                <a:ea typeface="+mj-ea"/>
              </a:rPr>
              <a:t>,</a:t>
            </a:r>
            <a:r>
              <a:rPr lang="ko-KR" altLang="en-US" sz="2000" b="1" dirty="0" smtClean="0">
                <a:solidFill>
                  <a:srgbClr val="595959"/>
                </a:solidFill>
                <a:latin typeface="+mj-ea"/>
                <a:ea typeface="+mj-ea"/>
              </a:rPr>
              <a:t>최종 </a:t>
            </a:r>
            <a:r>
              <a:rPr lang="en-US" altLang="ko-KR" sz="2000" b="1" dirty="0" smtClean="0">
                <a:solidFill>
                  <a:srgbClr val="595959"/>
                </a:solidFill>
                <a:latin typeface="+mj-ea"/>
                <a:ea typeface="+mj-ea"/>
              </a:rPr>
              <a:t>item </a:t>
            </a:r>
            <a:r>
              <a:rPr lang="ko-KR" altLang="en-US" sz="2000" b="1" dirty="0" smtClean="0">
                <a:solidFill>
                  <a:srgbClr val="595959"/>
                </a:solidFill>
                <a:latin typeface="+mj-ea"/>
                <a:ea typeface="+mj-ea"/>
              </a:rPr>
              <a:t>생산을 통한 알루미늄 사업</a:t>
            </a:r>
            <a:endParaRPr lang="ko-KR" altLang="en-US" sz="2000" b="1" dirty="0">
              <a:solidFill>
                <a:srgbClr val="59595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740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94"/>
          <p:cNvPicPr>
            <a:picLocks noChangeAspect="1" noChangeArrowheads="1"/>
          </p:cNvPicPr>
          <p:nvPr/>
        </p:nvPicPr>
        <p:blipFill>
          <a:blip r:embed="rId2" cstate="print"/>
          <a:srcRect l="36856" t="9245" r="31683" b="58620"/>
          <a:stretch>
            <a:fillRect/>
          </a:stretch>
        </p:blipFill>
        <p:spPr bwMode="auto">
          <a:xfrm>
            <a:off x="5110163" y="1566863"/>
            <a:ext cx="3138487" cy="180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4" name="표 43"/>
          <p:cNvGraphicFramePr>
            <a:graphicFrameLocks noGrp="1"/>
          </p:cNvGraphicFramePr>
          <p:nvPr/>
        </p:nvGraphicFramePr>
        <p:xfrm>
          <a:off x="4754563" y="3763959"/>
          <a:ext cx="3808412" cy="304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8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2018.12</a:t>
                      </a:r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매출액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12,500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경상이익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175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2018.04</a:t>
                      </a:r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하이호금속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싱가포르현지법인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(HMSGP)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설립</a:t>
                      </a: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2015.04</a:t>
                      </a:r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하이호금속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홍콩현지법인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(HMHK)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설립</a:t>
                      </a: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2012.12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Alink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인수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2012.10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하이호금속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일본현지법인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(HMJ)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설립</a:t>
                      </a: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2010.12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Kalink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인수</a:t>
                      </a:r>
                      <a:endParaRPr lang="ko-KR" alt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2008.12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하이호금속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유럽현지법인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(HME)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설립</a:t>
                      </a: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2007.10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Light Metal </a:t>
                      </a:r>
                      <a:r>
                        <a:rPr lang="ko-KR" altLang="en-US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인수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2007.09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환위험관리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우수기업 선정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중소기업청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2006.11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경영혁신형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중소기업 선정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중소기업청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2003.10</a:t>
                      </a:r>
                      <a:endParaRPr lang="ko-KR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회사 설립</a:t>
                      </a:r>
                    </a:p>
                  </a:txBody>
                  <a:tcPr marL="55505" marR="55505" marT="27741" marB="27741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5" name="직사각형 34"/>
          <p:cNvSpPr/>
          <p:nvPr/>
        </p:nvSpPr>
        <p:spPr>
          <a:xfrm>
            <a:off x="0" y="0"/>
            <a:ext cx="9144000" cy="12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graphicFrame>
        <p:nvGraphicFramePr>
          <p:cNvPr id="37" name="표 36"/>
          <p:cNvGraphicFramePr>
            <a:graphicFrameLocks noGrp="1"/>
          </p:cNvGraphicFramePr>
          <p:nvPr/>
        </p:nvGraphicFramePr>
        <p:xfrm>
          <a:off x="447676" y="1811338"/>
          <a:ext cx="3810000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회  사 명</a:t>
                      </a:r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하이호금속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  </a:t>
                      </a:r>
                      <a:r>
                        <a:rPr lang="ko-KR" altLang="en-US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립</a:t>
                      </a: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일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2003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대표자명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호 동 철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사업분야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비철금속 무역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      소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 강남구 강남대로 </a:t>
                      </a:r>
                      <a:r>
                        <a:rPr lang="en-US" altLang="ko-KR" sz="10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556 </a:t>
                      </a:r>
                      <a:r>
                        <a:rPr lang="ko-KR" altLang="en-US" sz="10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논현빌딩</a:t>
                      </a:r>
                      <a:r>
                        <a:rPr lang="en-US" altLang="ko-KR" sz="10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전화번호</a:t>
                      </a: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02) 514-6671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팩스번호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영업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02) 514-6425 </a:t>
                      </a:r>
                      <a:r>
                        <a:rPr lang="ko-KR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관리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02) 514-6489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홈페이지</a:t>
                      </a:r>
                      <a:endParaRPr lang="ko-KR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www.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hihometal.com</a:t>
                      </a:r>
                      <a:endParaRPr lang="ko-KR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55505" marR="55505" marT="27742" marB="27742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6" name="Picture 22" descr="C:\Users\서홍섭\Desktop\백토리\새 사용자\C\Users\서홍섭\Desktop\사진\그림4.jpg"/>
          <p:cNvPicPr>
            <a:picLocks noChangeAspect="1" noChangeArrowheads="1"/>
          </p:cNvPicPr>
          <p:nvPr/>
        </p:nvPicPr>
        <p:blipFill>
          <a:blip r:embed="rId3" cstate="print"/>
          <a:srcRect t="15427" r="3412"/>
          <a:stretch>
            <a:fillRect/>
          </a:stretch>
        </p:blipFill>
        <p:spPr bwMode="auto">
          <a:xfrm>
            <a:off x="738151" y="4357688"/>
            <a:ext cx="3459236" cy="2014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4695516" y="3059363"/>
            <a:ext cx="258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D60000"/>
                </a:solidFill>
              </a:rPr>
              <a:t> History</a:t>
            </a:r>
            <a:endParaRPr lang="ko-KR" altLang="en-US" sz="2800" b="1" dirty="0">
              <a:solidFill>
                <a:srgbClr val="D60000"/>
              </a:solidFill>
            </a:endParaRPr>
          </a:p>
        </p:txBody>
      </p:sp>
      <p:pic>
        <p:nvPicPr>
          <p:cNvPr id="18" name="그림 17" descr="hiho_gray.png"/>
          <p:cNvPicPr>
            <a:picLocks noChangeAspect="1"/>
          </p:cNvPicPr>
          <p:nvPr/>
        </p:nvPicPr>
        <p:blipFill>
          <a:blip r:embed="rId4" cstate="print"/>
          <a:srcRect b="30875"/>
          <a:stretch>
            <a:fillRect/>
          </a:stretch>
        </p:blipFill>
        <p:spPr>
          <a:xfrm>
            <a:off x="7563659" y="117056"/>
            <a:ext cx="1453341" cy="276644"/>
          </a:xfrm>
          <a:prstGeom prst="rect">
            <a:avLst/>
          </a:prstGeom>
        </p:spPr>
      </p:pic>
      <p:sp>
        <p:nvSpPr>
          <p:cNvPr id="19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err="1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Hiho</a:t>
            </a: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 Metal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3411-7C57-481C-BA3E-8A56C2B72D05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625475" y="1976437"/>
            <a:ext cx="3225800" cy="16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46800">
            <a:sp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남다른 전문성과</a:t>
            </a:r>
            <a:endParaRPr lang="en-US" altLang="ko-K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노하우를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바탕으로 </a:t>
            </a:r>
            <a:endParaRPr lang="en-US" altLang="ko-K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비철금속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유통분야의 대표기업으로 성장했습니다</a:t>
            </a: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</a:p>
          <a:p>
            <a:endParaRPr lang="en-US" altLang="ko-KR" sz="2000" dirty="0"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4813299" y="1670051"/>
            <a:ext cx="3038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2"/>
                </a:solidFill>
                <a:latin typeface="+mn-ea"/>
              </a:rPr>
              <a:t>사업부문</a:t>
            </a:r>
            <a:endParaRPr lang="en-US" altLang="ko-KR" sz="1600" b="1" dirty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Primary </a:t>
            </a:r>
            <a:r>
              <a:rPr lang="en-US" altLang="ko-KR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Aluminium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을 중국 등으로부터 수입하여 국내 압연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압출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합금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전선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업체에 공급하고 있습니다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+mn-ea"/>
            </a:endParaRPr>
          </a:p>
        </p:txBody>
      </p:sp>
      <p:sp>
        <p:nvSpPr>
          <p:cNvPr id="45" name="TextBox 15"/>
          <p:cNvSpPr txBox="1">
            <a:spLocks noChangeArrowheads="1"/>
          </p:cNvSpPr>
          <p:nvPr/>
        </p:nvSpPr>
        <p:spPr bwMode="auto">
          <a:xfrm>
            <a:off x="4813618" y="3068320"/>
            <a:ext cx="3487737" cy="297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rgbClr val="D60000"/>
                </a:solidFill>
                <a:latin typeface="+mj-ea"/>
                <a:ea typeface="+mj-ea"/>
              </a:rPr>
              <a:t>취급품목</a:t>
            </a:r>
            <a:endParaRPr lang="en-US" altLang="ko-KR" sz="1600" b="1" dirty="0">
              <a:solidFill>
                <a:srgbClr val="D6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Primary </a:t>
            </a:r>
            <a:r>
              <a:rPr lang="en-US" altLang="ko-KR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Aluminium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Aluminium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Billet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Primary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Al Alloy(A356.2, </a:t>
            </a:r>
            <a:r>
              <a:rPr lang="ko-KR" alt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모합금류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Secondary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Al Alloy(ALDC12, 10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등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Wheel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Scrap</a:t>
            </a:r>
          </a:p>
          <a:p>
            <a:pPr>
              <a:lnSpc>
                <a:spcPct val="150000"/>
              </a:lnSpc>
            </a:pPr>
            <a:endParaRPr lang="en-US" altLang="ko-KR" sz="900" b="1" dirty="0" smtClean="0">
              <a:solidFill>
                <a:srgbClr val="C84848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rgbClr val="763232"/>
                </a:solidFill>
                <a:latin typeface="+mj-ea"/>
                <a:ea typeface="+mj-ea"/>
              </a:rPr>
              <a:t>용도</a:t>
            </a:r>
            <a:endParaRPr lang="en-US" altLang="ko-KR" sz="1600" b="1" dirty="0">
              <a:solidFill>
                <a:srgbClr val="76323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압연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압출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합금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휠 등 제조업체에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공급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/>
          <a:srcRect r="1674" b="4855"/>
          <a:stretch>
            <a:fillRect/>
          </a:stretch>
        </p:blipFill>
        <p:spPr bwMode="auto">
          <a:xfrm>
            <a:off x="566738" y="3709988"/>
            <a:ext cx="3497262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직사각형 28"/>
          <p:cNvSpPr/>
          <p:nvPr/>
        </p:nvSpPr>
        <p:spPr>
          <a:xfrm>
            <a:off x="0" y="0"/>
            <a:ext cx="9144000" cy="12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30" name="그림 29" descr="hiho_gray.png"/>
          <p:cNvPicPr>
            <a:picLocks noChangeAspect="1"/>
          </p:cNvPicPr>
          <p:nvPr/>
        </p:nvPicPr>
        <p:blipFill>
          <a:blip r:embed="rId3" cstate="print"/>
          <a:srcRect b="30875"/>
          <a:stretch>
            <a:fillRect/>
          </a:stretch>
        </p:blipFill>
        <p:spPr>
          <a:xfrm>
            <a:off x="7563659" y="117056"/>
            <a:ext cx="1453341" cy="276644"/>
          </a:xfrm>
          <a:prstGeom prst="rect">
            <a:avLst/>
          </a:prstGeom>
        </p:spPr>
      </p:pic>
      <p:sp>
        <p:nvSpPr>
          <p:cNvPr id="31" name="제목 2"/>
          <p:cNvSpPr txBox="1">
            <a:spLocks/>
          </p:cNvSpPr>
          <p:nvPr/>
        </p:nvSpPr>
        <p:spPr>
          <a:xfrm>
            <a:off x="275544" y="295934"/>
            <a:ext cx="5118091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48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Business</a:t>
            </a:r>
            <a:endParaRPr lang="ko-KR" altLang="en-US" sz="4800" b="1" dirty="0">
              <a:solidFill>
                <a:schemeClr val="bg1"/>
              </a:solidFill>
              <a:latin typeface="Ebrima" pitchFamily="2" charset="0"/>
              <a:cs typeface="Ebr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발표_빌게이츠_보고서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0000"/>
      </a:accent1>
      <a:accent2>
        <a:srgbClr val="AB3333"/>
      </a:accent2>
      <a:accent3>
        <a:srgbClr val="763232"/>
      </a:accent3>
      <a:accent4>
        <a:srgbClr val="EF8251"/>
      </a:accent4>
      <a:accent5>
        <a:srgbClr val="990033"/>
      </a:accent5>
      <a:accent6>
        <a:srgbClr val="FF9999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2581</TotalTime>
  <Words>1356</Words>
  <Application>Microsoft Office PowerPoint</Application>
  <PresentationFormat>화면 슬라이드 쇼(4:3)</PresentationFormat>
  <Paragraphs>601</Paragraphs>
  <Slides>24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3" baseType="lpstr">
      <vt:lpstr>HY그래픽M</vt:lpstr>
      <vt:lpstr>HY헤드라인M</vt:lpstr>
      <vt:lpstr>Yu Gothic UI</vt:lpstr>
      <vt:lpstr>굴림</vt:lpstr>
      <vt:lpstr>돋움</vt:lpstr>
      <vt:lpstr>맑은 고딕</vt:lpstr>
      <vt:lpstr>Arial</vt:lpstr>
      <vt:lpstr>Ebrima</vt:lpstr>
      <vt:lpstr>Office 테마</vt:lpstr>
      <vt:lpstr>2021 Hiho Group</vt:lpstr>
      <vt:lpstr>Contents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End of Document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(비즈폼)발표용PPT</dc:title>
  <dc:creator>㈜ 인비닷컴</dc:creator>
  <dc:description>무단 복제 배포시 법적 불이익을 받을 수 있습니다.</dc:description>
  <cp:lastModifiedBy>jy.choi</cp:lastModifiedBy>
  <cp:revision>581</cp:revision>
  <cp:lastPrinted>2021-05-11T06:42:14Z</cp:lastPrinted>
  <dcterms:created xsi:type="dcterms:W3CDTF">2015-02-26T06:34:12Z</dcterms:created>
  <dcterms:modified xsi:type="dcterms:W3CDTF">2021-06-01T03:09:16Z</dcterms:modified>
  <cp:category>본 문서의 저작권은 비즈폼에 있습니다.</cp:category>
</cp:coreProperties>
</file>